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sldIdLst>
    <p:sldId id="256" r:id="rId2"/>
    <p:sldId id="258" r:id="rId3"/>
    <p:sldId id="257" r:id="rId4"/>
    <p:sldId id="263" r:id="rId5"/>
    <p:sldId id="260" r:id="rId6"/>
    <p:sldId id="261" r:id="rId7"/>
    <p:sldId id="265" r:id="rId8"/>
    <p:sldId id="266" r:id="rId9"/>
    <p:sldId id="267" r:id="rId10"/>
    <p:sldId id="264" r:id="rId1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50"/>
    <p:restoredTop sz="94694"/>
  </p:normalViewPr>
  <p:slideViewPr>
    <p:cSldViewPr snapToGrid="0">
      <p:cViewPr varScale="1">
        <p:scale>
          <a:sx n="121" d="100"/>
          <a:sy n="121" d="100"/>
        </p:scale>
        <p:origin x="8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0T22:04:10.281"/>
    </inkml:context>
    <inkml:brush xml:id="br0">
      <inkml:brushProperty name="width" value="0.05" units="cm"/>
      <inkml:brushProperty name="height" value="0.05" units="cm"/>
    </inkml:brush>
  </inkml:definitions>
  <inkml:trace contextRef="#ctx0" brushRef="#br0">0 0 24575,'870'20'-47,"-236"-2"-1314,-129-12 559,90-2-1276,78-2 983,1296-2-3452,1289 6 851,-154 76 3696,-1627-33 0,-636-24-91,-76 7-271,-78 8 350,-103 7 328,-119 0 76,-120-4 858,51 24 2134,-303-43-2779,-42-6-652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90E0CE-C8E4-89A6-C786-49E31739D641}"/>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131A6E6A-A017-FE5F-C3A1-BE16653A77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4AD4CF59-C96F-2A89-93BF-0D823C8EAD56}"/>
              </a:ext>
            </a:extLst>
          </p:cNvPr>
          <p:cNvSpPr>
            <a:spLocks noGrp="1"/>
          </p:cNvSpPr>
          <p:nvPr>
            <p:ph type="dt" sz="half" idx="10"/>
          </p:nvPr>
        </p:nvSpPr>
        <p:spPr/>
        <p:txBody>
          <a:bodyPr/>
          <a:lstStyle/>
          <a:p>
            <a:fld id="{F82FC8A8-2E2D-40B8-A854-29BA422DF2F1}" type="datetimeFigureOut">
              <a:rPr lang="ru-RU" smtClean="0"/>
              <a:t>21.10.2022</a:t>
            </a:fld>
            <a:endParaRPr lang="ru-RU"/>
          </a:p>
        </p:txBody>
      </p:sp>
      <p:sp>
        <p:nvSpPr>
          <p:cNvPr id="5" name="Нижний колонтитул 4">
            <a:extLst>
              <a:ext uri="{FF2B5EF4-FFF2-40B4-BE49-F238E27FC236}">
                <a16:creationId xmlns:a16="http://schemas.microsoft.com/office/drawing/2014/main" id="{3B022F9F-2DA6-0437-9B97-90297B9ADC6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701B0DE-E71C-D517-BFDE-F6E591E0F137}"/>
              </a:ext>
            </a:extLst>
          </p:cNvPr>
          <p:cNvSpPr>
            <a:spLocks noGrp="1"/>
          </p:cNvSpPr>
          <p:nvPr>
            <p:ph type="sldNum" sz="quarter" idx="12"/>
          </p:nvPr>
        </p:nvSpPr>
        <p:spPr/>
        <p:txBody>
          <a:bodyPr/>
          <a:lstStyle/>
          <a:p>
            <a:fld id="{30A8EC88-EAC0-4C8A-AC11-3BB1A5312F34}" type="slidenum">
              <a:rPr lang="ru-RU" smtClean="0"/>
              <a:t>‹#›</a:t>
            </a:fld>
            <a:endParaRPr lang="ru-RU"/>
          </a:p>
        </p:txBody>
      </p:sp>
    </p:spTree>
    <p:extLst>
      <p:ext uri="{BB962C8B-B14F-4D97-AF65-F5344CB8AC3E}">
        <p14:creationId xmlns:p14="http://schemas.microsoft.com/office/powerpoint/2010/main" val="3936778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30085C-EBE4-65D9-D01D-2C40BB479ED1}"/>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CA9763D1-E8EA-06C6-EAFE-1E741FE1D9CB}"/>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219998C-4B35-91AE-CBD5-4B4FEF3EBE0D}"/>
              </a:ext>
            </a:extLst>
          </p:cNvPr>
          <p:cNvSpPr>
            <a:spLocks noGrp="1"/>
          </p:cNvSpPr>
          <p:nvPr>
            <p:ph type="dt" sz="half" idx="10"/>
          </p:nvPr>
        </p:nvSpPr>
        <p:spPr/>
        <p:txBody>
          <a:bodyPr/>
          <a:lstStyle/>
          <a:p>
            <a:fld id="{F82FC8A8-2E2D-40B8-A854-29BA422DF2F1}" type="datetimeFigureOut">
              <a:rPr lang="ru-RU" smtClean="0"/>
              <a:t>21.10.2022</a:t>
            </a:fld>
            <a:endParaRPr lang="ru-RU"/>
          </a:p>
        </p:txBody>
      </p:sp>
      <p:sp>
        <p:nvSpPr>
          <p:cNvPr id="5" name="Нижний колонтитул 4">
            <a:extLst>
              <a:ext uri="{FF2B5EF4-FFF2-40B4-BE49-F238E27FC236}">
                <a16:creationId xmlns:a16="http://schemas.microsoft.com/office/drawing/2014/main" id="{9EA8B5F6-B6B7-9E25-F35F-7F219A4291A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BD6C17A7-7E17-67B2-315D-FDFEBA2E1684}"/>
              </a:ext>
            </a:extLst>
          </p:cNvPr>
          <p:cNvSpPr>
            <a:spLocks noGrp="1"/>
          </p:cNvSpPr>
          <p:nvPr>
            <p:ph type="sldNum" sz="quarter" idx="12"/>
          </p:nvPr>
        </p:nvSpPr>
        <p:spPr/>
        <p:txBody>
          <a:bodyPr/>
          <a:lstStyle/>
          <a:p>
            <a:fld id="{30A8EC88-EAC0-4C8A-AC11-3BB1A5312F34}" type="slidenum">
              <a:rPr lang="ru-RU" smtClean="0"/>
              <a:t>‹#›</a:t>
            </a:fld>
            <a:endParaRPr lang="ru-RU"/>
          </a:p>
        </p:txBody>
      </p:sp>
    </p:spTree>
    <p:extLst>
      <p:ext uri="{BB962C8B-B14F-4D97-AF65-F5344CB8AC3E}">
        <p14:creationId xmlns:p14="http://schemas.microsoft.com/office/powerpoint/2010/main" val="1834800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69703341-668E-F291-73E9-E6D9BA911603}"/>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DFDB4087-3298-38AA-AFC4-9B3841970789}"/>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32F6C31-151F-CF3B-8CFF-21F22C0CDAAB}"/>
              </a:ext>
            </a:extLst>
          </p:cNvPr>
          <p:cNvSpPr>
            <a:spLocks noGrp="1"/>
          </p:cNvSpPr>
          <p:nvPr>
            <p:ph type="dt" sz="half" idx="10"/>
          </p:nvPr>
        </p:nvSpPr>
        <p:spPr/>
        <p:txBody>
          <a:bodyPr/>
          <a:lstStyle/>
          <a:p>
            <a:fld id="{F82FC8A8-2E2D-40B8-A854-29BA422DF2F1}" type="datetimeFigureOut">
              <a:rPr lang="ru-RU" smtClean="0"/>
              <a:t>21.10.2022</a:t>
            </a:fld>
            <a:endParaRPr lang="ru-RU"/>
          </a:p>
        </p:txBody>
      </p:sp>
      <p:sp>
        <p:nvSpPr>
          <p:cNvPr id="5" name="Нижний колонтитул 4">
            <a:extLst>
              <a:ext uri="{FF2B5EF4-FFF2-40B4-BE49-F238E27FC236}">
                <a16:creationId xmlns:a16="http://schemas.microsoft.com/office/drawing/2014/main" id="{717A43A7-060E-99EA-C4BF-913403F9F1D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2223B41-D545-E88C-9026-273E7669450F}"/>
              </a:ext>
            </a:extLst>
          </p:cNvPr>
          <p:cNvSpPr>
            <a:spLocks noGrp="1"/>
          </p:cNvSpPr>
          <p:nvPr>
            <p:ph type="sldNum" sz="quarter" idx="12"/>
          </p:nvPr>
        </p:nvSpPr>
        <p:spPr/>
        <p:txBody>
          <a:bodyPr/>
          <a:lstStyle/>
          <a:p>
            <a:fld id="{30A8EC88-EAC0-4C8A-AC11-3BB1A5312F34}" type="slidenum">
              <a:rPr lang="ru-RU" smtClean="0"/>
              <a:t>‹#›</a:t>
            </a:fld>
            <a:endParaRPr lang="ru-RU"/>
          </a:p>
        </p:txBody>
      </p:sp>
    </p:spTree>
    <p:extLst>
      <p:ext uri="{BB962C8B-B14F-4D97-AF65-F5344CB8AC3E}">
        <p14:creationId xmlns:p14="http://schemas.microsoft.com/office/powerpoint/2010/main" val="1653614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2B08E24-CB1F-2994-0F5B-6F2A572C07F5}"/>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5F26710-F7D3-C52A-95EF-98599AA0DDAA}"/>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F77E3B26-D1C9-F854-B57D-31DCA9A52F55}"/>
              </a:ext>
            </a:extLst>
          </p:cNvPr>
          <p:cNvSpPr>
            <a:spLocks noGrp="1"/>
          </p:cNvSpPr>
          <p:nvPr>
            <p:ph type="dt" sz="half" idx="10"/>
          </p:nvPr>
        </p:nvSpPr>
        <p:spPr/>
        <p:txBody>
          <a:bodyPr/>
          <a:lstStyle/>
          <a:p>
            <a:fld id="{F82FC8A8-2E2D-40B8-A854-29BA422DF2F1}" type="datetimeFigureOut">
              <a:rPr lang="ru-RU" smtClean="0"/>
              <a:t>21.10.2022</a:t>
            </a:fld>
            <a:endParaRPr lang="ru-RU"/>
          </a:p>
        </p:txBody>
      </p:sp>
      <p:sp>
        <p:nvSpPr>
          <p:cNvPr id="5" name="Нижний колонтитул 4">
            <a:extLst>
              <a:ext uri="{FF2B5EF4-FFF2-40B4-BE49-F238E27FC236}">
                <a16:creationId xmlns:a16="http://schemas.microsoft.com/office/drawing/2014/main" id="{C11C2B5E-EC9E-75C2-E299-D3F92002D4A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28CF6F3-0885-5FA4-F2A4-86148C5712BD}"/>
              </a:ext>
            </a:extLst>
          </p:cNvPr>
          <p:cNvSpPr>
            <a:spLocks noGrp="1"/>
          </p:cNvSpPr>
          <p:nvPr>
            <p:ph type="sldNum" sz="quarter" idx="12"/>
          </p:nvPr>
        </p:nvSpPr>
        <p:spPr/>
        <p:txBody>
          <a:bodyPr/>
          <a:lstStyle/>
          <a:p>
            <a:fld id="{30A8EC88-EAC0-4C8A-AC11-3BB1A5312F34}" type="slidenum">
              <a:rPr lang="ru-RU" smtClean="0"/>
              <a:t>‹#›</a:t>
            </a:fld>
            <a:endParaRPr lang="ru-RU"/>
          </a:p>
        </p:txBody>
      </p:sp>
    </p:spTree>
    <p:extLst>
      <p:ext uri="{BB962C8B-B14F-4D97-AF65-F5344CB8AC3E}">
        <p14:creationId xmlns:p14="http://schemas.microsoft.com/office/powerpoint/2010/main" val="1788346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1B0352-7D2F-B8CB-D612-F9F74502F53E}"/>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079A4C8A-3DF2-73F4-7FE7-05C68E17FB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CDE665CF-A644-4046-8C8E-E3B13EEF0ABC}"/>
              </a:ext>
            </a:extLst>
          </p:cNvPr>
          <p:cNvSpPr>
            <a:spLocks noGrp="1"/>
          </p:cNvSpPr>
          <p:nvPr>
            <p:ph type="dt" sz="half" idx="10"/>
          </p:nvPr>
        </p:nvSpPr>
        <p:spPr/>
        <p:txBody>
          <a:bodyPr/>
          <a:lstStyle/>
          <a:p>
            <a:fld id="{F82FC8A8-2E2D-40B8-A854-29BA422DF2F1}" type="datetimeFigureOut">
              <a:rPr lang="ru-RU" smtClean="0"/>
              <a:t>21.10.2022</a:t>
            </a:fld>
            <a:endParaRPr lang="ru-RU"/>
          </a:p>
        </p:txBody>
      </p:sp>
      <p:sp>
        <p:nvSpPr>
          <p:cNvPr id="5" name="Нижний колонтитул 4">
            <a:extLst>
              <a:ext uri="{FF2B5EF4-FFF2-40B4-BE49-F238E27FC236}">
                <a16:creationId xmlns:a16="http://schemas.microsoft.com/office/drawing/2014/main" id="{236B75A0-B590-68E7-3DE0-7C61D8A3C68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E057222-D46F-7C05-47B3-D3A349282A41}"/>
              </a:ext>
            </a:extLst>
          </p:cNvPr>
          <p:cNvSpPr>
            <a:spLocks noGrp="1"/>
          </p:cNvSpPr>
          <p:nvPr>
            <p:ph type="sldNum" sz="quarter" idx="12"/>
          </p:nvPr>
        </p:nvSpPr>
        <p:spPr/>
        <p:txBody>
          <a:bodyPr/>
          <a:lstStyle/>
          <a:p>
            <a:fld id="{30A8EC88-EAC0-4C8A-AC11-3BB1A5312F34}" type="slidenum">
              <a:rPr lang="ru-RU" smtClean="0"/>
              <a:t>‹#›</a:t>
            </a:fld>
            <a:endParaRPr lang="ru-RU"/>
          </a:p>
        </p:txBody>
      </p:sp>
    </p:spTree>
    <p:extLst>
      <p:ext uri="{BB962C8B-B14F-4D97-AF65-F5344CB8AC3E}">
        <p14:creationId xmlns:p14="http://schemas.microsoft.com/office/powerpoint/2010/main" val="2112175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02E249-3BB3-B6B0-FD93-34306C1454CD}"/>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CE092E6-1F78-F2B7-0864-1F468AE9C386}"/>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C1EF4BFE-6639-3B68-844C-8326E9D96997}"/>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C947FB0A-4EC9-5D0F-D5B5-09DF04767C10}"/>
              </a:ext>
            </a:extLst>
          </p:cNvPr>
          <p:cNvSpPr>
            <a:spLocks noGrp="1"/>
          </p:cNvSpPr>
          <p:nvPr>
            <p:ph type="dt" sz="half" idx="10"/>
          </p:nvPr>
        </p:nvSpPr>
        <p:spPr/>
        <p:txBody>
          <a:bodyPr/>
          <a:lstStyle/>
          <a:p>
            <a:fld id="{F82FC8A8-2E2D-40B8-A854-29BA422DF2F1}" type="datetimeFigureOut">
              <a:rPr lang="ru-RU" smtClean="0"/>
              <a:t>21.10.2022</a:t>
            </a:fld>
            <a:endParaRPr lang="ru-RU"/>
          </a:p>
        </p:txBody>
      </p:sp>
      <p:sp>
        <p:nvSpPr>
          <p:cNvPr id="6" name="Нижний колонтитул 5">
            <a:extLst>
              <a:ext uri="{FF2B5EF4-FFF2-40B4-BE49-F238E27FC236}">
                <a16:creationId xmlns:a16="http://schemas.microsoft.com/office/drawing/2014/main" id="{0A2423AE-0827-47FD-F976-F7C1D3ECB12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F55463F-7ACA-215F-7543-35793B1C862E}"/>
              </a:ext>
            </a:extLst>
          </p:cNvPr>
          <p:cNvSpPr>
            <a:spLocks noGrp="1"/>
          </p:cNvSpPr>
          <p:nvPr>
            <p:ph type="sldNum" sz="quarter" idx="12"/>
          </p:nvPr>
        </p:nvSpPr>
        <p:spPr/>
        <p:txBody>
          <a:bodyPr/>
          <a:lstStyle/>
          <a:p>
            <a:fld id="{30A8EC88-EAC0-4C8A-AC11-3BB1A5312F34}" type="slidenum">
              <a:rPr lang="ru-RU" smtClean="0"/>
              <a:t>‹#›</a:t>
            </a:fld>
            <a:endParaRPr lang="ru-RU"/>
          </a:p>
        </p:txBody>
      </p:sp>
    </p:spTree>
    <p:extLst>
      <p:ext uri="{BB962C8B-B14F-4D97-AF65-F5344CB8AC3E}">
        <p14:creationId xmlns:p14="http://schemas.microsoft.com/office/powerpoint/2010/main" val="262557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696CA86-1FDD-4FA7-C02E-880B5AD9FE6C}"/>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5471915B-5F0A-1A7E-B86B-6C1C706AD0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94A014C-4263-52CE-9CBB-2A465A14F506}"/>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C11A8D6E-2C9A-783F-2FF3-F4999BE024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45F99FE9-B4EC-22A4-89F5-6F80269F6A5E}"/>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937ECD2-EFEE-5208-FCE7-B678642FD0DE}"/>
              </a:ext>
            </a:extLst>
          </p:cNvPr>
          <p:cNvSpPr>
            <a:spLocks noGrp="1"/>
          </p:cNvSpPr>
          <p:nvPr>
            <p:ph type="dt" sz="half" idx="10"/>
          </p:nvPr>
        </p:nvSpPr>
        <p:spPr/>
        <p:txBody>
          <a:bodyPr/>
          <a:lstStyle/>
          <a:p>
            <a:fld id="{F82FC8A8-2E2D-40B8-A854-29BA422DF2F1}" type="datetimeFigureOut">
              <a:rPr lang="ru-RU" smtClean="0"/>
              <a:t>21.10.2022</a:t>
            </a:fld>
            <a:endParaRPr lang="ru-RU"/>
          </a:p>
        </p:txBody>
      </p:sp>
      <p:sp>
        <p:nvSpPr>
          <p:cNvPr id="8" name="Нижний колонтитул 7">
            <a:extLst>
              <a:ext uri="{FF2B5EF4-FFF2-40B4-BE49-F238E27FC236}">
                <a16:creationId xmlns:a16="http://schemas.microsoft.com/office/drawing/2014/main" id="{63CAEAFD-4676-A98B-B20B-C8844B10FDC5}"/>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66559AFF-2FC5-496E-E177-288A59679083}"/>
              </a:ext>
            </a:extLst>
          </p:cNvPr>
          <p:cNvSpPr>
            <a:spLocks noGrp="1"/>
          </p:cNvSpPr>
          <p:nvPr>
            <p:ph type="sldNum" sz="quarter" idx="12"/>
          </p:nvPr>
        </p:nvSpPr>
        <p:spPr/>
        <p:txBody>
          <a:bodyPr/>
          <a:lstStyle/>
          <a:p>
            <a:fld id="{30A8EC88-EAC0-4C8A-AC11-3BB1A5312F34}" type="slidenum">
              <a:rPr lang="ru-RU" smtClean="0"/>
              <a:t>‹#›</a:t>
            </a:fld>
            <a:endParaRPr lang="ru-RU"/>
          </a:p>
        </p:txBody>
      </p:sp>
    </p:spTree>
    <p:extLst>
      <p:ext uri="{BB962C8B-B14F-4D97-AF65-F5344CB8AC3E}">
        <p14:creationId xmlns:p14="http://schemas.microsoft.com/office/powerpoint/2010/main" val="392826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6F585C-5D70-01F2-71FC-670569393D8C}"/>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10CFFEDA-ABE2-55AF-D5F3-2B43F485CE34}"/>
              </a:ext>
            </a:extLst>
          </p:cNvPr>
          <p:cNvSpPr>
            <a:spLocks noGrp="1"/>
          </p:cNvSpPr>
          <p:nvPr>
            <p:ph type="dt" sz="half" idx="10"/>
          </p:nvPr>
        </p:nvSpPr>
        <p:spPr/>
        <p:txBody>
          <a:bodyPr/>
          <a:lstStyle/>
          <a:p>
            <a:fld id="{F82FC8A8-2E2D-40B8-A854-29BA422DF2F1}" type="datetimeFigureOut">
              <a:rPr lang="ru-RU" smtClean="0"/>
              <a:t>21.10.2022</a:t>
            </a:fld>
            <a:endParaRPr lang="ru-RU"/>
          </a:p>
        </p:txBody>
      </p:sp>
      <p:sp>
        <p:nvSpPr>
          <p:cNvPr id="4" name="Нижний колонтитул 3">
            <a:extLst>
              <a:ext uri="{FF2B5EF4-FFF2-40B4-BE49-F238E27FC236}">
                <a16:creationId xmlns:a16="http://schemas.microsoft.com/office/drawing/2014/main" id="{67440A1E-0B62-13E6-7F1A-3A2D62C5F9BF}"/>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3DA571A9-E96D-BE2B-DD7C-C2270C93947F}"/>
              </a:ext>
            </a:extLst>
          </p:cNvPr>
          <p:cNvSpPr>
            <a:spLocks noGrp="1"/>
          </p:cNvSpPr>
          <p:nvPr>
            <p:ph type="sldNum" sz="quarter" idx="12"/>
          </p:nvPr>
        </p:nvSpPr>
        <p:spPr/>
        <p:txBody>
          <a:bodyPr/>
          <a:lstStyle/>
          <a:p>
            <a:fld id="{30A8EC88-EAC0-4C8A-AC11-3BB1A5312F34}" type="slidenum">
              <a:rPr lang="ru-RU" smtClean="0"/>
              <a:t>‹#›</a:t>
            </a:fld>
            <a:endParaRPr lang="ru-RU"/>
          </a:p>
        </p:txBody>
      </p:sp>
    </p:spTree>
    <p:extLst>
      <p:ext uri="{BB962C8B-B14F-4D97-AF65-F5344CB8AC3E}">
        <p14:creationId xmlns:p14="http://schemas.microsoft.com/office/powerpoint/2010/main" val="4253067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2EA6552-48E1-2C6D-2C28-2622A6D5BF67}"/>
              </a:ext>
            </a:extLst>
          </p:cNvPr>
          <p:cNvSpPr>
            <a:spLocks noGrp="1"/>
          </p:cNvSpPr>
          <p:nvPr>
            <p:ph type="dt" sz="half" idx="10"/>
          </p:nvPr>
        </p:nvSpPr>
        <p:spPr/>
        <p:txBody>
          <a:bodyPr/>
          <a:lstStyle/>
          <a:p>
            <a:fld id="{F82FC8A8-2E2D-40B8-A854-29BA422DF2F1}" type="datetimeFigureOut">
              <a:rPr lang="ru-RU" smtClean="0"/>
              <a:t>21.10.2022</a:t>
            </a:fld>
            <a:endParaRPr lang="ru-RU"/>
          </a:p>
        </p:txBody>
      </p:sp>
      <p:sp>
        <p:nvSpPr>
          <p:cNvPr id="3" name="Нижний колонтитул 2">
            <a:extLst>
              <a:ext uri="{FF2B5EF4-FFF2-40B4-BE49-F238E27FC236}">
                <a16:creationId xmlns:a16="http://schemas.microsoft.com/office/drawing/2014/main" id="{31E4A92B-3352-390C-2789-97903E833940}"/>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6865ED3E-2155-6233-7F99-64E29241F713}"/>
              </a:ext>
            </a:extLst>
          </p:cNvPr>
          <p:cNvSpPr>
            <a:spLocks noGrp="1"/>
          </p:cNvSpPr>
          <p:nvPr>
            <p:ph type="sldNum" sz="quarter" idx="12"/>
          </p:nvPr>
        </p:nvSpPr>
        <p:spPr/>
        <p:txBody>
          <a:bodyPr/>
          <a:lstStyle/>
          <a:p>
            <a:fld id="{30A8EC88-EAC0-4C8A-AC11-3BB1A5312F34}" type="slidenum">
              <a:rPr lang="ru-RU" smtClean="0"/>
              <a:t>‹#›</a:t>
            </a:fld>
            <a:endParaRPr lang="ru-RU"/>
          </a:p>
        </p:txBody>
      </p:sp>
    </p:spTree>
    <p:extLst>
      <p:ext uri="{BB962C8B-B14F-4D97-AF65-F5344CB8AC3E}">
        <p14:creationId xmlns:p14="http://schemas.microsoft.com/office/powerpoint/2010/main" val="1208990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B8DB90-F7DB-7F1D-A6B4-89216E9272A0}"/>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80607158-7565-DC62-D9BC-905E9C94AE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F5733C5A-D317-68A3-89E5-B5ECFD3D1B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1BC9FC24-3A2B-C039-AFAD-7FEC5A438595}"/>
              </a:ext>
            </a:extLst>
          </p:cNvPr>
          <p:cNvSpPr>
            <a:spLocks noGrp="1"/>
          </p:cNvSpPr>
          <p:nvPr>
            <p:ph type="dt" sz="half" idx="10"/>
          </p:nvPr>
        </p:nvSpPr>
        <p:spPr/>
        <p:txBody>
          <a:bodyPr/>
          <a:lstStyle/>
          <a:p>
            <a:fld id="{F82FC8A8-2E2D-40B8-A854-29BA422DF2F1}" type="datetimeFigureOut">
              <a:rPr lang="ru-RU" smtClean="0"/>
              <a:t>21.10.2022</a:t>
            </a:fld>
            <a:endParaRPr lang="ru-RU"/>
          </a:p>
        </p:txBody>
      </p:sp>
      <p:sp>
        <p:nvSpPr>
          <p:cNvPr id="6" name="Нижний колонтитул 5">
            <a:extLst>
              <a:ext uri="{FF2B5EF4-FFF2-40B4-BE49-F238E27FC236}">
                <a16:creationId xmlns:a16="http://schemas.microsoft.com/office/drawing/2014/main" id="{C1E01D1C-7421-32BA-4831-7DADF396818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8B44E2D-683F-C885-6E35-533787F11426}"/>
              </a:ext>
            </a:extLst>
          </p:cNvPr>
          <p:cNvSpPr>
            <a:spLocks noGrp="1"/>
          </p:cNvSpPr>
          <p:nvPr>
            <p:ph type="sldNum" sz="quarter" idx="12"/>
          </p:nvPr>
        </p:nvSpPr>
        <p:spPr/>
        <p:txBody>
          <a:bodyPr/>
          <a:lstStyle/>
          <a:p>
            <a:fld id="{30A8EC88-EAC0-4C8A-AC11-3BB1A5312F34}" type="slidenum">
              <a:rPr lang="ru-RU" smtClean="0"/>
              <a:t>‹#›</a:t>
            </a:fld>
            <a:endParaRPr lang="ru-RU"/>
          </a:p>
        </p:txBody>
      </p:sp>
    </p:spTree>
    <p:extLst>
      <p:ext uri="{BB962C8B-B14F-4D97-AF65-F5344CB8AC3E}">
        <p14:creationId xmlns:p14="http://schemas.microsoft.com/office/powerpoint/2010/main" val="4085429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1C05F2-6A90-FD77-13C7-AFC5C8571B0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D2655668-4FF6-3FF7-D095-693ACE240F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944560E9-71E2-EA9B-4074-4A7070C36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5EF0F84-87DE-1B3F-9354-F3CEA17FFAD4}"/>
              </a:ext>
            </a:extLst>
          </p:cNvPr>
          <p:cNvSpPr>
            <a:spLocks noGrp="1"/>
          </p:cNvSpPr>
          <p:nvPr>
            <p:ph type="dt" sz="half" idx="10"/>
          </p:nvPr>
        </p:nvSpPr>
        <p:spPr/>
        <p:txBody>
          <a:bodyPr/>
          <a:lstStyle/>
          <a:p>
            <a:fld id="{F82FC8A8-2E2D-40B8-A854-29BA422DF2F1}" type="datetimeFigureOut">
              <a:rPr lang="ru-RU" smtClean="0"/>
              <a:t>21.10.2022</a:t>
            </a:fld>
            <a:endParaRPr lang="ru-RU"/>
          </a:p>
        </p:txBody>
      </p:sp>
      <p:sp>
        <p:nvSpPr>
          <p:cNvPr id="6" name="Нижний колонтитул 5">
            <a:extLst>
              <a:ext uri="{FF2B5EF4-FFF2-40B4-BE49-F238E27FC236}">
                <a16:creationId xmlns:a16="http://schemas.microsoft.com/office/drawing/2014/main" id="{3A11765D-8D3B-264A-F2A3-3E200724237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454F5CF-DF7B-E100-29C8-A5AFDEBE57E9}"/>
              </a:ext>
            </a:extLst>
          </p:cNvPr>
          <p:cNvSpPr>
            <a:spLocks noGrp="1"/>
          </p:cNvSpPr>
          <p:nvPr>
            <p:ph type="sldNum" sz="quarter" idx="12"/>
          </p:nvPr>
        </p:nvSpPr>
        <p:spPr/>
        <p:txBody>
          <a:bodyPr/>
          <a:lstStyle/>
          <a:p>
            <a:fld id="{30A8EC88-EAC0-4C8A-AC11-3BB1A5312F34}" type="slidenum">
              <a:rPr lang="ru-RU" smtClean="0"/>
              <a:t>‹#›</a:t>
            </a:fld>
            <a:endParaRPr lang="ru-RU"/>
          </a:p>
        </p:txBody>
      </p:sp>
    </p:spTree>
    <p:extLst>
      <p:ext uri="{BB962C8B-B14F-4D97-AF65-F5344CB8AC3E}">
        <p14:creationId xmlns:p14="http://schemas.microsoft.com/office/powerpoint/2010/main" val="2931883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CA09F2-C2C6-ED19-105A-BD32561E7E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C77677C7-F684-0713-0C99-CD8E0E7BAC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82631E0-9567-A013-4A39-B32F6951DE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2FC8A8-2E2D-40B8-A854-29BA422DF2F1}" type="datetimeFigureOut">
              <a:rPr lang="ru-RU" smtClean="0"/>
              <a:t>21.10.2022</a:t>
            </a:fld>
            <a:endParaRPr lang="ru-RU"/>
          </a:p>
        </p:txBody>
      </p:sp>
      <p:sp>
        <p:nvSpPr>
          <p:cNvPr id="5" name="Нижний колонтитул 4">
            <a:extLst>
              <a:ext uri="{FF2B5EF4-FFF2-40B4-BE49-F238E27FC236}">
                <a16:creationId xmlns:a16="http://schemas.microsoft.com/office/drawing/2014/main" id="{060FCC3B-0B9D-683F-A0AF-2542BCEC0D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58DB2D20-9630-4D26-CEC9-6D74C638EF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A8EC88-EAC0-4C8A-AC11-3BB1A5312F34}" type="slidenum">
              <a:rPr lang="ru-RU" smtClean="0"/>
              <a:t>‹#›</a:t>
            </a:fld>
            <a:endParaRPr lang="ru-RU"/>
          </a:p>
        </p:txBody>
      </p:sp>
    </p:spTree>
    <p:extLst>
      <p:ext uri="{BB962C8B-B14F-4D97-AF65-F5344CB8AC3E}">
        <p14:creationId xmlns:p14="http://schemas.microsoft.com/office/powerpoint/2010/main" val="994445593"/>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DEFD46-F9B1-BC5F-175C-138454C04428}"/>
              </a:ext>
            </a:extLst>
          </p:cNvPr>
          <p:cNvSpPr>
            <a:spLocks noGrp="1"/>
          </p:cNvSpPr>
          <p:nvPr>
            <p:ph type="ctrTitle"/>
          </p:nvPr>
        </p:nvSpPr>
        <p:spPr>
          <a:xfrm>
            <a:off x="1106750" y="1719137"/>
            <a:ext cx="3891378" cy="455787"/>
          </a:xfrm>
        </p:spPr>
        <p:txBody>
          <a:bodyPr>
            <a:noAutofit/>
          </a:bodyPr>
          <a:lstStyle/>
          <a:p>
            <a:pPr algn="l"/>
            <a:r>
              <a:rPr lang="en-US" sz="4800" dirty="0">
                <a:latin typeface="Segoe UI Semibold" panose="020B0702040204020203" pitchFamily="34" charset="0"/>
                <a:cs typeface="Segoe UI Semibold" panose="020B0702040204020203" pitchFamily="34" charset="0"/>
              </a:rPr>
              <a:t>Project 17</a:t>
            </a:r>
            <a:endParaRPr lang="ru-RU" sz="4800" dirty="0">
              <a:latin typeface="Segoe UI Semibold" panose="020B0702040204020203" pitchFamily="34" charset="0"/>
              <a:cs typeface="Segoe UI Semibold" panose="020B0702040204020203" pitchFamily="34" charset="0"/>
            </a:endParaRPr>
          </a:p>
        </p:txBody>
      </p:sp>
      <p:sp>
        <p:nvSpPr>
          <p:cNvPr id="3" name="Подзаголовок 2">
            <a:extLst>
              <a:ext uri="{FF2B5EF4-FFF2-40B4-BE49-F238E27FC236}">
                <a16:creationId xmlns:a16="http://schemas.microsoft.com/office/drawing/2014/main" id="{DA2E6D07-ADA0-19DE-E034-430FA9B4C080}"/>
              </a:ext>
            </a:extLst>
          </p:cNvPr>
          <p:cNvSpPr>
            <a:spLocks noGrp="1"/>
          </p:cNvSpPr>
          <p:nvPr>
            <p:ph type="subTitle" idx="1"/>
          </p:nvPr>
        </p:nvSpPr>
        <p:spPr>
          <a:xfrm>
            <a:off x="1106750" y="4003752"/>
            <a:ext cx="9144000" cy="1655762"/>
          </a:xfrm>
        </p:spPr>
        <p:txBody>
          <a:bodyPr>
            <a:normAutofit/>
          </a:bodyPr>
          <a:lstStyle/>
          <a:p>
            <a:r>
              <a:rPr lang="en-US" sz="2000" dirty="0">
                <a:latin typeface="Segoe UI" panose="020B0502040204020203" pitchFamily="34" charset="0"/>
                <a:cs typeface="Segoe UI" panose="020B0502040204020203" pitchFamily="34" charset="0"/>
              </a:rPr>
              <a:t>Berman Vladimir, Dronova Maria, Bazhenov Artem</a:t>
            </a:r>
            <a:endParaRPr lang="ru-RU" sz="2000" dirty="0">
              <a:latin typeface="Segoe UI" panose="020B0502040204020203" pitchFamily="34" charset="0"/>
              <a:cs typeface="Segoe UI" panose="020B0502040204020203" pitchFamily="34" charset="0"/>
            </a:endParaRPr>
          </a:p>
        </p:txBody>
      </p:sp>
      <p:sp>
        <p:nvSpPr>
          <p:cNvPr id="6" name="Заголовок 1">
            <a:extLst>
              <a:ext uri="{FF2B5EF4-FFF2-40B4-BE49-F238E27FC236}">
                <a16:creationId xmlns:a16="http://schemas.microsoft.com/office/drawing/2014/main" id="{4880906D-21A0-3A4C-253B-E40AC2E537F0}"/>
              </a:ext>
            </a:extLst>
          </p:cNvPr>
          <p:cNvSpPr txBox="1">
            <a:spLocks/>
          </p:cNvSpPr>
          <p:nvPr/>
        </p:nvSpPr>
        <p:spPr>
          <a:xfrm>
            <a:off x="1106750" y="2005289"/>
            <a:ext cx="9144000" cy="1423711"/>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7200" b="0" kern="1200" cap="all" spc="-100" baseline="0" dirty="0">
                <a:solidFill>
                  <a:schemeClr val="tx1">
                    <a:lumMod val="85000"/>
                    <a:lumOff val="15000"/>
                  </a:schemeClr>
                </a:solidFill>
                <a:effectLst/>
                <a:latin typeface="+mj-lt"/>
                <a:ea typeface="+mn-ea"/>
                <a:cs typeface="+mn-cs"/>
              </a:defRPr>
            </a:lvl1pPr>
          </a:lstStyle>
          <a:p>
            <a:pPr algn="l"/>
            <a:r>
              <a:rPr lang="en-US" sz="2400" dirty="0">
                <a:latin typeface="Segoe UI" panose="020B0502040204020203" pitchFamily="34" charset="0"/>
                <a:cs typeface="Segoe UI" panose="020B0502040204020203" pitchFamily="34" charset="0"/>
              </a:rPr>
              <a:t>Estimation of a site where motion of a moving vehicle   started using radar data. Extended Kalman filter</a:t>
            </a:r>
          </a:p>
        </p:txBody>
      </p:sp>
      <mc:AlternateContent xmlns:mc="http://schemas.openxmlformats.org/markup-compatibility/2006" xmlns:p14="http://schemas.microsoft.com/office/powerpoint/2010/main">
        <mc:Choice Requires="p14">
          <p:contentPart p14:bwMode="auto" r:id="rId2">
            <p14:nvContentPartPr>
              <p14:cNvPr id="15" name="Рукописный ввод 14">
                <a:extLst>
                  <a:ext uri="{FF2B5EF4-FFF2-40B4-BE49-F238E27FC236}">
                    <a16:creationId xmlns:a16="http://schemas.microsoft.com/office/drawing/2014/main" id="{6D898A03-6AE6-130A-9B25-01CAC98FDCC4}"/>
                  </a:ext>
                </a:extLst>
              </p14:cNvPr>
              <p14:cNvContentPartPr/>
              <p14:nvPr/>
            </p14:nvContentPartPr>
            <p14:xfrm>
              <a:off x="2645423" y="4651602"/>
              <a:ext cx="6232680" cy="190800"/>
            </p14:xfrm>
          </p:contentPart>
        </mc:Choice>
        <mc:Fallback xmlns="">
          <p:pic>
            <p:nvPicPr>
              <p:cNvPr id="15" name="Рукописный ввод 14">
                <a:extLst>
                  <a:ext uri="{FF2B5EF4-FFF2-40B4-BE49-F238E27FC236}">
                    <a16:creationId xmlns:a16="http://schemas.microsoft.com/office/drawing/2014/main" id="{6D898A03-6AE6-130A-9B25-01CAC98FDCC4}"/>
                  </a:ext>
                </a:extLst>
              </p:cNvPr>
              <p:cNvPicPr/>
              <p:nvPr/>
            </p:nvPicPr>
            <p:blipFill>
              <a:blip r:embed="rId3"/>
              <a:stretch>
                <a:fillRect/>
              </a:stretch>
            </p:blipFill>
            <p:spPr>
              <a:xfrm>
                <a:off x="2636423" y="4642602"/>
                <a:ext cx="6250320" cy="208440"/>
              </a:xfrm>
              <a:prstGeom prst="rect">
                <a:avLst/>
              </a:prstGeom>
            </p:spPr>
          </p:pic>
        </mc:Fallback>
      </mc:AlternateContent>
    </p:spTree>
    <p:extLst>
      <p:ext uri="{BB962C8B-B14F-4D97-AF65-F5344CB8AC3E}">
        <p14:creationId xmlns:p14="http://schemas.microsoft.com/office/powerpoint/2010/main" val="4082704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5873F4-110B-FBB9-6D07-DB31EF394348}"/>
              </a:ext>
            </a:extLst>
          </p:cNvPr>
          <p:cNvSpPr>
            <a:spLocks noGrp="1"/>
          </p:cNvSpPr>
          <p:nvPr>
            <p:ph type="title"/>
          </p:nvPr>
        </p:nvSpPr>
        <p:spPr>
          <a:xfrm>
            <a:off x="1344227" y="509572"/>
            <a:ext cx="10515600" cy="1325563"/>
          </a:xfrm>
          <a:solidFill>
            <a:srgbClr val="FF33CC"/>
          </a:solidFill>
          <a:ln>
            <a:noFill/>
          </a:ln>
          <a:effectLst>
            <a:outerShdw blurRad="152400" dist="317500" dir="5400000" sx="90000" sy="-19000" rotWithShape="0">
              <a:prstClr val="black">
                <a:alpha val="15000"/>
              </a:prstClr>
            </a:outerShdw>
            <a:softEdge rad="12700"/>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a:normAutofit/>
          </a:bodyPr>
          <a:lstStyle/>
          <a:p>
            <a:pPr algn="ctr"/>
            <a:r>
              <a:rPr lang="en-US" sz="6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egoe UI Semibold" panose="020B0702040204020203" pitchFamily="34" charset="0"/>
                <a:cs typeface="Segoe UI Semibold" panose="020B0702040204020203" pitchFamily="34" charset="0"/>
              </a:rPr>
              <a:t>Thank you for attention</a:t>
            </a:r>
            <a:endParaRPr lang="ru-RU" sz="6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egoe UI Semibold" panose="020B0702040204020203" pitchFamily="34" charset="0"/>
              <a:cs typeface="Segoe UI Semibold" panose="020B0702040204020203" pitchFamily="34" charset="0"/>
            </a:endParaRPr>
          </a:p>
        </p:txBody>
      </p:sp>
      <p:pic>
        <p:nvPicPr>
          <p:cNvPr id="4" name="Объект 3">
            <a:extLst>
              <a:ext uri="{FF2B5EF4-FFF2-40B4-BE49-F238E27FC236}">
                <a16:creationId xmlns:a16="http://schemas.microsoft.com/office/drawing/2014/main" id="{45DBBF27-D967-CA6D-1B78-6D208C7E1C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2260" y="2157142"/>
            <a:ext cx="6076950" cy="3848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Заголовок 1">
            <a:extLst>
              <a:ext uri="{FF2B5EF4-FFF2-40B4-BE49-F238E27FC236}">
                <a16:creationId xmlns:a16="http://schemas.microsoft.com/office/drawing/2014/main" id="{F59C505D-A42E-F473-54CE-12294073B981}"/>
              </a:ext>
            </a:extLst>
          </p:cNvPr>
          <p:cNvSpPr txBox="1">
            <a:spLocks/>
          </p:cNvSpPr>
          <p:nvPr/>
        </p:nvSpPr>
        <p:spPr>
          <a:xfrm>
            <a:off x="0" y="3946711"/>
            <a:ext cx="4994429" cy="1325563"/>
          </a:xfrm>
          <a:prstGeom prst="rect">
            <a:avLst/>
          </a:prstGeom>
          <a:solidFill>
            <a:srgbClr val="FFFF00"/>
          </a:solidFill>
          <a:ln>
            <a:noFill/>
          </a:ln>
          <a:effectLst>
            <a:glow rad="228600">
              <a:schemeClr val="accent4">
                <a:satMod val="175000"/>
                <a:alpha val="40000"/>
              </a:schemeClr>
            </a:glow>
            <a:outerShdw blurRad="152400" dist="317500" dir="5400000" sx="90000" sy="-19000" rotWithShape="0">
              <a:prstClr val="black">
                <a:alpha val="15000"/>
              </a:prstClr>
            </a:outerShdw>
            <a:softEdge rad="12700"/>
          </a:effectLst>
          <a:scene3d>
            <a:camera prst="perspectiveFront" fov="2700000">
              <a:rot lat="20376000" lon="1938000" rev="20112001"/>
            </a:camera>
            <a:lightRig rig="soft" dir="t">
              <a:rot lat="0" lon="0" rev="0"/>
            </a:lightRig>
          </a:scene3d>
          <a:sp3d prstMaterial="translucentPowder">
            <a:bevelT w="203200" h="50800" prst="softRound"/>
          </a:sp3d>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egoe UI Semibold" panose="020B0702040204020203" pitchFamily="34" charset="0"/>
                <a:cs typeface="Segoe UI Semibold" panose="020B0702040204020203" pitchFamily="34" charset="0"/>
              </a:rPr>
              <a:t>VERY MUCH!</a:t>
            </a:r>
            <a:endParaRPr lang="ru-RU" sz="6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43006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6F5418-60E8-E195-5DB7-1869AF43488E}"/>
              </a:ext>
            </a:extLst>
          </p:cNvPr>
          <p:cNvSpPr>
            <a:spLocks noGrp="1"/>
          </p:cNvSpPr>
          <p:nvPr>
            <p:ph type="title"/>
          </p:nvPr>
        </p:nvSpPr>
        <p:spPr>
          <a:xfrm>
            <a:off x="935855" y="0"/>
            <a:ext cx="10058400" cy="1450757"/>
          </a:xfrm>
        </p:spPr>
        <p:txBody>
          <a:bodyPr/>
          <a:lstStyle/>
          <a:p>
            <a:r>
              <a:rPr lang="en-US" dirty="0">
                <a:latin typeface="Segoe UI Semibold" panose="020B0702040204020203" pitchFamily="34" charset="0"/>
                <a:cs typeface="Segoe UI Semibold" panose="020B0702040204020203" pitchFamily="34" charset="0"/>
              </a:rPr>
              <a:t>Task</a:t>
            </a:r>
            <a:endParaRPr lang="ru-RU" dirty="0">
              <a:latin typeface="Segoe UI Semibold" panose="020B0702040204020203" pitchFamily="34" charset="0"/>
              <a:cs typeface="Segoe UI Semibold" panose="020B0702040204020203" pitchFamily="34" charset="0"/>
            </a:endParaRPr>
          </a:p>
        </p:txBody>
      </p:sp>
      <p:sp>
        <p:nvSpPr>
          <p:cNvPr id="3" name="Объект 2">
            <a:extLst>
              <a:ext uri="{FF2B5EF4-FFF2-40B4-BE49-F238E27FC236}">
                <a16:creationId xmlns:a16="http://schemas.microsoft.com/office/drawing/2014/main" id="{8EF1308E-CA3A-8D5E-960D-511CE3E81105}"/>
              </a:ext>
            </a:extLst>
          </p:cNvPr>
          <p:cNvSpPr>
            <a:spLocks noGrp="1"/>
          </p:cNvSpPr>
          <p:nvPr>
            <p:ph idx="1"/>
          </p:nvPr>
        </p:nvSpPr>
        <p:spPr>
          <a:xfrm>
            <a:off x="935855" y="1044390"/>
            <a:ext cx="10515600" cy="4351338"/>
          </a:xfrm>
        </p:spPr>
        <p:txBody>
          <a:bodyPr>
            <a:normAutofit/>
          </a:bodyPr>
          <a:lstStyle/>
          <a:p>
            <a:pPr marL="0" indent="0">
              <a:buNone/>
            </a:pPr>
            <a:r>
              <a:rPr lang="en-US" dirty="0">
                <a:latin typeface="Segoe UI Historic" panose="020B0502040204020203" pitchFamily="34" charset="0"/>
                <a:ea typeface="Segoe UI Historic" panose="020B0502040204020203" pitchFamily="34" charset="0"/>
                <a:cs typeface="Segoe UI Historic" panose="020B0502040204020203" pitchFamily="34" charset="0"/>
              </a:rPr>
              <a:t>We have three objects, observed by the radar. We have motion data expressed as radius 𝐷 in meters and azimuth 𝛽 in radians. The data is inaccurate, so we also know information about</a:t>
            </a:r>
            <a:r>
              <a:rPr lang="ru-RU" dirty="0">
                <a:latin typeface="Segoe UI Semibold" panose="020B0702040204020203" pitchFamily="34" charset="0"/>
                <a:ea typeface="Segoe UI Historic" panose="020B0502040204020203" pitchFamily="34" charset="0"/>
                <a:cs typeface="Segoe UI Historic" panose="020B0502040204020203" pitchFamily="34" charset="0"/>
              </a:rPr>
              <a:t> </a:t>
            </a:r>
            <a:r>
              <a:rPr lang="en-US" dirty="0">
                <a:latin typeface="Segoe UI Historic" panose="020B0502040204020203" pitchFamily="34" charset="0"/>
                <a:ea typeface="Segoe UI Historic" panose="020B0502040204020203" pitchFamily="34" charset="0"/>
                <a:cs typeface="Segoe UI Historic" panose="020B0502040204020203" pitchFamily="34" charset="0"/>
              </a:rPr>
              <a:t>the variance and etc.</a:t>
            </a:r>
            <a:r>
              <a:rPr lang="ru-RU" dirty="0">
                <a:latin typeface="Segoe UI Semibold" panose="020B0702040204020203" pitchFamily="34" charset="0"/>
                <a:ea typeface="Segoe UI Historic" panose="020B0502040204020203" pitchFamily="34" charset="0"/>
                <a:cs typeface="Segoe UI Historic" panose="020B0502040204020203" pitchFamily="34" charset="0"/>
              </a:rPr>
              <a:t> </a:t>
            </a:r>
            <a:r>
              <a:rPr lang="en-US" dirty="0">
                <a:latin typeface="Segoe UI Historic" panose="020B0502040204020203" pitchFamily="34" charset="0"/>
                <a:ea typeface="Segoe UI Historic" panose="020B0502040204020203" pitchFamily="34" charset="0"/>
                <a:cs typeface="Segoe UI Historic" panose="020B0502040204020203" pitchFamily="34" charset="0"/>
              </a:rPr>
              <a:t>Our goal is to determine the starting point of the object.</a:t>
            </a:r>
            <a:r>
              <a:rPr lang="ru-RU" dirty="0">
                <a:latin typeface="Segoe UI Semibold" panose="020B0702040204020203" pitchFamily="34" charset="0"/>
                <a:ea typeface="Segoe UI Historic" panose="020B0502040204020203" pitchFamily="34" charset="0"/>
                <a:cs typeface="Segoe UI Historic" panose="020B0502040204020203" pitchFamily="34" charset="0"/>
              </a:rPr>
              <a:t> </a:t>
            </a:r>
            <a:r>
              <a:rPr lang="en-US" dirty="0">
                <a:latin typeface="Segoe UI Historic" panose="020B0502040204020203" pitchFamily="34" charset="0"/>
                <a:ea typeface="Segoe UI Historic" panose="020B0502040204020203" pitchFamily="34" charset="0"/>
                <a:cs typeface="Segoe UI Historic" panose="020B0502040204020203" pitchFamily="34" charset="0"/>
              </a:rPr>
              <a:t>To achieve this goal we used Extended Kalman Filter with input of polar system and output with Cartesian system.</a:t>
            </a:r>
          </a:p>
          <a:p>
            <a:pPr marL="0" indent="0">
              <a:buNone/>
            </a:pPr>
            <a:endParaRPr lang="ru-RU" dirty="0"/>
          </a:p>
        </p:txBody>
      </p:sp>
      <p:pic>
        <p:nvPicPr>
          <p:cNvPr id="7" name="Рисунок 6">
            <a:extLst>
              <a:ext uri="{FF2B5EF4-FFF2-40B4-BE49-F238E27FC236}">
                <a16:creationId xmlns:a16="http://schemas.microsoft.com/office/drawing/2014/main" id="{6F578906-F5D8-4891-B499-9A58C1B10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5104" y="3429000"/>
            <a:ext cx="3468581" cy="3104199"/>
          </a:xfrm>
          <a:prstGeom prst="rect">
            <a:avLst/>
          </a:prstGeom>
        </p:spPr>
      </p:pic>
      <p:pic>
        <p:nvPicPr>
          <p:cNvPr id="11" name="Рисунок 10">
            <a:extLst>
              <a:ext uri="{FF2B5EF4-FFF2-40B4-BE49-F238E27FC236}">
                <a16:creationId xmlns:a16="http://schemas.microsoft.com/office/drawing/2014/main" id="{0DC18492-BD60-28EC-AA1F-CB00FDAB6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734" y="3429000"/>
            <a:ext cx="3223577" cy="3223577"/>
          </a:xfrm>
          <a:prstGeom prst="rect">
            <a:avLst/>
          </a:prstGeom>
        </p:spPr>
      </p:pic>
      <mc:AlternateContent xmlns:mc="http://schemas.openxmlformats.org/markup-compatibility/2006" xmlns:a14="http://schemas.microsoft.com/office/drawing/2010/main">
        <mc:Choice Requires="a14">
          <p:sp>
            <p:nvSpPr>
              <p:cNvPr id="16" name="Объект 2">
                <a:extLst>
                  <a:ext uri="{FF2B5EF4-FFF2-40B4-BE49-F238E27FC236}">
                    <a16:creationId xmlns:a16="http://schemas.microsoft.com/office/drawing/2014/main" id="{341CD3CF-97D8-DC68-EEB2-430489C3C487}"/>
                  </a:ext>
                </a:extLst>
              </p:cNvPr>
              <p:cNvSpPr txBox="1">
                <a:spLocks/>
              </p:cNvSpPr>
              <p:nvPr/>
            </p:nvSpPr>
            <p:spPr>
              <a:xfrm>
                <a:off x="541538" y="4033024"/>
                <a:ext cx="3764132" cy="2175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e>
                      </m:rad>
                    </m:oMath>
                  </m:oMathPara>
                </a14:m>
                <a:endParaRPr lang="en-US" dirty="0"/>
              </a:p>
              <a:p>
                <a:pPr marL="0" indent="0">
                  <a:buFont typeface="Arial" panose="020B0604020202020204" pitchFamily="34" charse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𝜋</m:t>
                          </m:r>
                        </m:num>
                        <m:den>
                          <m:r>
                            <a:rPr lang="en-US" i="1">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ru-RU" i="1">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m:t>
                      </m:r>
                      <m:r>
                        <a:rPr lang="ru-RU"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𝑎𝑟𝑐𝑡𝑔</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ea typeface="Cambria Math" panose="02040503050406030204" pitchFamily="18" charset="0"/>
                                </a:rPr>
                                <m:t>𝑦</m:t>
                              </m:r>
                            </m:den>
                          </m:f>
                        </m:e>
                      </m:d>
                    </m:oMath>
                  </m:oMathPara>
                </a14:m>
                <a:endParaRPr lang="ru-RU" dirty="0"/>
              </a:p>
            </p:txBody>
          </p:sp>
        </mc:Choice>
        <mc:Fallback xmlns="">
          <p:sp>
            <p:nvSpPr>
              <p:cNvPr id="16" name="Объект 2">
                <a:extLst>
                  <a:ext uri="{FF2B5EF4-FFF2-40B4-BE49-F238E27FC236}">
                    <a16:creationId xmlns:a16="http://schemas.microsoft.com/office/drawing/2014/main" id="{341CD3CF-97D8-DC68-EEB2-430489C3C487}"/>
                  </a:ext>
                </a:extLst>
              </p:cNvPr>
              <p:cNvSpPr txBox="1">
                <a:spLocks noRot="1" noChangeAspect="1" noMove="1" noResize="1" noEditPoints="1" noAdjustHandles="1" noChangeArrowheads="1" noChangeShapeType="1" noTextEdit="1"/>
              </p:cNvSpPr>
              <p:nvPr/>
            </p:nvSpPr>
            <p:spPr>
              <a:xfrm>
                <a:off x="541538" y="4033024"/>
                <a:ext cx="3764132" cy="2175669"/>
              </a:xfrm>
              <a:prstGeom prst="rect">
                <a:avLst/>
              </a:prstGeom>
              <a:blipFill>
                <a:blip r:embed="rId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846712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7ACAEA-CC04-B359-1914-12219227903A}"/>
              </a:ext>
            </a:extLst>
          </p:cNvPr>
          <p:cNvSpPr>
            <a:spLocks noGrp="1"/>
          </p:cNvSpPr>
          <p:nvPr>
            <p:ph type="title"/>
          </p:nvPr>
        </p:nvSpPr>
        <p:spPr>
          <a:xfrm>
            <a:off x="991931" y="-40687"/>
            <a:ext cx="10058400" cy="1450757"/>
          </a:xfrm>
        </p:spPr>
        <p:txBody>
          <a:bodyPr/>
          <a:lstStyle/>
          <a:p>
            <a:r>
              <a:rPr lang="en-US" dirty="0">
                <a:latin typeface="Segoe UI Semibold" panose="020B0702040204020203" pitchFamily="34" charset="0"/>
                <a:cs typeface="Segoe UI Semibold" panose="020B0702040204020203" pitchFamily="34" charset="0"/>
              </a:rPr>
              <a:t>Relevance</a:t>
            </a:r>
            <a:endParaRPr lang="ru-RU" dirty="0">
              <a:latin typeface="Segoe UI Semibold" panose="020B0702040204020203" pitchFamily="34" charset="0"/>
              <a:cs typeface="Segoe UI Semibold" panose="020B0702040204020203" pitchFamily="34" charset="0"/>
            </a:endParaRPr>
          </a:p>
        </p:txBody>
      </p:sp>
      <p:sp>
        <p:nvSpPr>
          <p:cNvPr id="3" name="Объект 2">
            <a:extLst>
              <a:ext uri="{FF2B5EF4-FFF2-40B4-BE49-F238E27FC236}">
                <a16:creationId xmlns:a16="http://schemas.microsoft.com/office/drawing/2014/main" id="{3112EB79-1870-8F9C-8825-7059A3C95120}"/>
              </a:ext>
            </a:extLst>
          </p:cNvPr>
          <p:cNvSpPr>
            <a:spLocks noGrp="1"/>
          </p:cNvSpPr>
          <p:nvPr>
            <p:ph idx="1"/>
          </p:nvPr>
        </p:nvSpPr>
        <p:spPr>
          <a:xfrm>
            <a:off x="979503" y="966845"/>
            <a:ext cx="10058400" cy="4023360"/>
          </a:xfrm>
        </p:spPr>
        <p:txBody>
          <a:bodyPr/>
          <a:lstStyle/>
          <a:p>
            <a:pPr marL="0" indent="0">
              <a:buNone/>
            </a:pPr>
            <a:r>
              <a:rPr lang="en-US" dirty="0">
                <a:latin typeface="Segoe UI Historic" panose="020B0502040204020203" pitchFamily="34" charset="0"/>
                <a:ea typeface="Segoe UI Historic" panose="020B0502040204020203" pitchFamily="34" charset="0"/>
                <a:cs typeface="Segoe UI Historic" panose="020B0502040204020203" pitchFamily="34" charset="0"/>
              </a:rPr>
              <a:t>Using this type of filter can be useful for restoring the trajectory</a:t>
            </a:r>
            <a:r>
              <a:rPr lang="ru-RU" dirty="0">
                <a:latin typeface="Segoe UI" panose="020B0502040204020203" pitchFamily="34" charset="0"/>
                <a:ea typeface="Segoe UI Historic" panose="020B0502040204020203" pitchFamily="34" charset="0"/>
                <a:cs typeface="Segoe UI Historic" panose="020B0502040204020203" pitchFamily="34" charset="0"/>
              </a:rPr>
              <a:t> </a:t>
            </a:r>
            <a:r>
              <a:rPr lang="en-US" dirty="0">
                <a:latin typeface="Segoe UI Historic" panose="020B0502040204020203" pitchFamily="34" charset="0"/>
                <a:ea typeface="Segoe UI Historic" panose="020B0502040204020203" pitchFamily="34" charset="0"/>
                <a:cs typeface="Segoe UI Historic" panose="020B0502040204020203" pitchFamily="34" charset="0"/>
              </a:rPr>
              <a:t>of movement of an object, for example, if the plane fell into the water after an accident, when communication with it was lost and its wreckage and black box could not be found. Or to determine the trajectory of the fallen meteorite and etc.</a:t>
            </a:r>
            <a:endParaRPr lang="ru-RU" dirty="0">
              <a:latin typeface="Segoe UI" panose="020B0502040204020203" pitchFamily="34" charset="0"/>
              <a:ea typeface="Segoe UI Historic" panose="020B0502040204020203" pitchFamily="34" charset="0"/>
              <a:cs typeface="Segoe UI Historic" panose="020B0502040204020203" pitchFamily="34" charset="0"/>
            </a:endParaRPr>
          </a:p>
        </p:txBody>
      </p:sp>
      <p:pic>
        <p:nvPicPr>
          <p:cNvPr id="7" name="Рисунок 6">
            <a:extLst>
              <a:ext uri="{FF2B5EF4-FFF2-40B4-BE49-F238E27FC236}">
                <a16:creationId xmlns:a16="http://schemas.microsoft.com/office/drawing/2014/main" id="{BD5D6D5F-DF23-18F8-307D-EC2F1E34D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830" y="3335036"/>
            <a:ext cx="4643020" cy="3116061"/>
          </a:xfrm>
          <a:prstGeom prst="rect">
            <a:avLst/>
          </a:prstGeom>
        </p:spPr>
      </p:pic>
      <p:pic>
        <p:nvPicPr>
          <p:cNvPr id="9" name="Рисунок 8">
            <a:extLst>
              <a:ext uri="{FF2B5EF4-FFF2-40B4-BE49-F238E27FC236}">
                <a16:creationId xmlns:a16="http://schemas.microsoft.com/office/drawing/2014/main" id="{FC85C2CF-4B07-58CC-2562-EBD89D5A0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6106" y="3335036"/>
            <a:ext cx="4744225" cy="3122357"/>
          </a:xfrm>
          <a:prstGeom prst="rect">
            <a:avLst/>
          </a:prstGeom>
        </p:spPr>
      </p:pic>
    </p:spTree>
    <p:extLst>
      <p:ext uri="{BB962C8B-B14F-4D97-AF65-F5344CB8AC3E}">
        <p14:creationId xmlns:p14="http://schemas.microsoft.com/office/powerpoint/2010/main" val="3409942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Объект 2">
                <a:extLst>
                  <a:ext uri="{FF2B5EF4-FFF2-40B4-BE49-F238E27FC236}">
                    <a16:creationId xmlns:a16="http://schemas.microsoft.com/office/drawing/2014/main" id="{DD17DD5D-9695-8CF8-5A72-B0047795F289}"/>
                  </a:ext>
                </a:extLst>
              </p:cNvPr>
              <p:cNvSpPr>
                <a:spLocks noGrp="1"/>
              </p:cNvSpPr>
              <p:nvPr>
                <p:ph idx="1"/>
              </p:nvPr>
            </p:nvSpPr>
            <p:spPr>
              <a:xfrm>
                <a:off x="838200" y="1191341"/>
                <a:ext cx="10515600" cy="5350780"/>
              </a:xfrm>
            </p:spPr>
            <p:txBody>
              <a:bodyPr>
                <a:normAutofit fontScale="62500" lnSpcReduction="20000"/>
              </a:bodyPr>
              <a:lstStyle/>
              <a:p>
                <a14:m>
                  <m:oMath xmlns:m="http://schemas.openxmlformats.org/officeDocument/2006/math">
                    <m:sSub>
                      <m:sSubPr>
                        <m:ctrlPr>
                          <a:rPr lang="ru-RU"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𝑥</m:t>
                        </m:r>
                      </m:sup>
                    </m:sSubSup>
                    <m:r>
                      <a:rPr lang="en-US" b="0" i="1" smtClean="0">
                        <a:latin typeface="Cambria Math" panose="02040503050406030204" pitchFamily="18" charset="0"/>
                      </a:rPr>
                      <m:t>𝑇</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𝑥</m:t>
                            </m:r>
                          </m:sup>
                        </m:sSubSup>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den>
                    </m:f>
                  </m:oMath>
                </a14:m>
                <a:endParaRPr lang="en-US" dirty="0"/>
              </a:p>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𝑖</m:t>
                        </m:r>
                      </m:sub>
                      <m:sup>
                        <m:r>
                          <a:rPr lang="en-US" b="0" i="1" smtClean="0">
                            <a:latin typeface="Cambria Math" panose="02040503050406030204" pitchFamily="18" charset="0"/>
                          </a:rPr>
                          <m:t>𝑥</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𝑥</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𝑥</m:t>
                        </m:r>
                      </m:sup>
                    </m:sSubSup>
                    <m:r>
                      <a:rPr lang="en-US" b="0" i="1" smtClean="0">
                        <a:latin typeface="Cambria Math" panose="02040503050406030204" pitchFamily="18" charset="0"/>
                      </a:rPr>
                      <m:t>𝑇</m:t>
                    </m:r>
                  </m:oMath>
                </a14:m>
                <a:endParaRPr lang="en-US" dirty="0"/>
              </a:p>
              <a:p>
                <a14:m>
                  <m:oMath xmlns:m="http://schemas.openxmlformats.org/officeDocument/2006/math">
                    <m:sSub>
                      <m:sSubPr>
                        <m:ctrlPr>
                          <a:rPr lang="ru-RU"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𝑦</m:t>
                        </m:r>
                      </m:sup>
                    </m:sSubSup>
                    <m:r>
                      <a:rPr lang="en-US" b="0" i="1" smtClean="0">
                        <a:latin typeface="Cambria Math" panose="02040503050406030204" pitchFamily="18" charset="0"/>
                      </a:rPr>
                      <m:t>𝑇</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𝑦</m:t>
                            </m:r>
                          </m:sup>
                        </m:sSubSup>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den>
                    </m:f>
                  </m:oMath>
                </a14:m>
                <a:endParaRPr lang="en-US" dirty="0"/>
              </a:p>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𝑖</m:t>
                        </m:r>
                      </m:sub>
                      <m:sup>
                        <m:r>
                          <a:rPr lang="en-US" b="0" i="1" smtClean="0">
                            <a:latin typeface="Cambria Math" panose="02040503050406030204" pitchFamily="18" charset="0"/>
                          </a:rPr>
                          <m:t>𝑦</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𝑦</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𝑦</m:t>
                        </m:r>
                      </m:sup>
                    </m:sSubSup>
                    <m:r>
                      <a:rPr lang="en-US" b="0" i="1" smtClean="0">
                        <a:latin typeface="Cambria Math" panose="02040503050406030204" pitchFamily="18" charset="0"/>
                      </a:rPr>
                      <m:t>𝑇</m:t>
                    </m:r>
                  </m:oMath>
                </a14:m>
                <a:endParaRPr lang="en-US" dirty="0"/>
              </a:p>
              <a:p>
                <a:pPr marL="0" indent="0">
                  <a:lnSpc>
                    <a:spcPct val="120000"/>
                  </a:lnSpc>
                  <a:buNone/>
                </a:pPr>
                <a:r>
                  <a:rPr lang="en-US" dirty="0"/>
                  <a:t>   </a:t>
                </a:r>
                <a:r>
                  <a:rPr lang="en-US" dirty="0">
                    <a:latin typeface="Segoe UI Historic" panose="020B0502040204020203" pitchFamily="34" charset="0"/>
                    <a:ea typeface="Segoe UI Historic" panose="020B0502040204020203" pitchFamily="34" charset="0"/>
                    <a:cs typeface="Segoe UI Historic" panose="020B0502040204020203" pitchFamily="34" charset="0"/>
                  </a:rPr>
                  <a:t>T = 1 </a:t>
                </a:r>
              </a:p>
              <a:p>
                <a:pPr marL="0" indent="0">
                  <a:lnSpc>
                    <a:spcPct val="220000"/>
                  </a:lnSpc>
                  <a:buNone/>
                </a:pPr>
                <a:r>
                  <a:rPr lang="en-US" sz="3200" dirty="0">
                    <a:latin typeface="Segoe UI Historic" panose="020B0502040204020203" pitchFamily="34" charset="0"/>
                    <a:ea typeface="Segoe UI Historic" panose="020B0502040204020203" pitchFamily="34" charset="0"/>
                    <a:cs typeface="Segoe UI Historic" panose="020B0502040204020203" pitchFamily="34" charset="0"/>
                  </a:rPr>
                  <a:t>State vector                                    Transition matrix                                         Input matrix </a:t>
                </a:r>
                <a:endParaRPr lang="en-US" dirty="0">
                  <a:latin typeface="Segoe UI Historic" panose="020B0502040204020203" pitchFamily="34" charset="0"/>
                  <a:ea typeface="Segoe UI Historic" panose="020B0502040204020203" pitchFamily="34" charset="0"/>
                  <a:cs typeface="Segoe UI Historic" panose="020B0502040204020203" pitchFamily="34" charset="0"/>
                </a:endParaRPr>
              </a:p>
              <a:p>
                <a:pPr marL="0" indent="0">
                  <a:lnSpc>
                    <a:spcPct val="120000"/>
                  </a:lnSpc>
                  <a:buNone/>
                </a:pPr>
                <a:r>
                  <a:rPr lang="en-US" sz="2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00</a:t>
                </a:r>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b>
                              <m:sSubPr>
                                <m:ctrlPr>
                                  <a:rPr lang="ru-RU"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e>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𝑖</m:t>
                                </m:r>
                              </m:sub>
                              <m:sup>
                                <m:r>
                                  <a:rPr lang="en-US" b="0" i="1" smtClean="0">
                                    <a:latin typeface="Cambria Math" panose="02040503050406030204" pitchFamily="18" charset="0"/>
                                  </a:rPr>
                                  <m:t>𝑥</m:t>
                                </m:r>
                              </m:sup>
                            </m:sSubSup>
                          </m:e>
                          <m:e>
                            <m:sSub>
                              <m:sSubPr>
                                <m:ctrlPr>
                                  <a:rPr lang="ru-RU"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e>
                          <m:e>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𝑖</m:t>
                                </m:r>
                              </m:sub>
                              <m:sup>
                                <m:r>
                                  <a:rPr lang="en-US" b="0" i="1" smtClean="0">
                                    <a:latin typeface="Cambria Math" panose="02040503050406030204" pitchFamily="18" charset="0"/>
                                  </a:rPr>
                                  <m:t>𝑦</m:t>
                                </m:r>
                              </m:sup>
                            </m:sSubSup>
                          </m:e>
                        </m:eqArr>
                      </m:e>
                    </m:d>
                  </m:oMath>
                </a14:m>
                <a:r>
                  <a:rPr lang="en-US" dirty="0"/>
                  <a:t>                                             </a:t>
                </a:r>
                <a14:m>
                  <m:oMath xmlns:m="http://schemas.openxmlformats.org/officeDocument/2006/math">
                    <m:sSub>
                      <m:sSubPr>
                        <m:ctrlPr>
                          <a:rPr lang="en-US" i="1">
                            <a:latin typeface="Cambria Math" panose="02040503050406030204" pitchFamily="18" charset="0"/>
                          </a:rPr>
                        </m:ctrlPr>
                      </m:sSubPr>
                      <m:e>
                        <m:r>
                          <a:rPr lang="ru-RU" b="0" i="1" smtClean="0">
                            <a:latin typeface="Cambria Math" panose="02040503050406030204" pitchFamily="18" charset="0"/>
                          </a:rPr>
                          <m:t>Ф</m:t>
                        </m:r>
                      </m:e>
                      <m:sub>
                        <m:r>
                          <a:rPr lang="en-US" i="1">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m>
                                <m:mPr>
                                  <m:mcs>
                                    <m:mc>
                                      <m:mcPr>
                                        <m:count m:val="2"/>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𝑇</m:t>
                                          </m:r>
                                        </m:e>
                                      </m:mr>
                                      <m:mr>
                                        <m:e>
                                          <m:r>
                                            <a:rPr lang="en-US" b="0" i="1" smtClean="0">
                                              <a:latin typeface="Cambria Math" panose="02040503050406030204" pitchFamily="18" charset="0"/>
                                            </a:rPr>
                                            <m:t>1</m:t>
                                          </m:r>
                                        </m:e>
                                      </m:mr>
                                    </m:m>
                                  </m:e>
                                </m:mr>
                              </m:m>
                            </m:e>
                            <m:e>
                              <m:m>
                                <m:mPr>
                                  <m:mcs>
                                    <m:mc>
                                      <m:mcPr>
                                        <m:count m:val="2"/>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0</m:t>
                                          </m:r>
                                        </m:e>
                                      </m:mr>
                                    </m:m>
                                  </m:e>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0</m:t>
                                          </m:r>
                                        </m:e>
                                      </m:mr>
                                    </m:m>
                                  </m:e>
                                </m:mr>
                              </m:m>
                            </m:e>
                          </m:mr>
                          <m:mr>
                            <m:e>
                              <m:m>
                                <m:mPr>
                                  <m:mcs>
                                    <m:mc>
                                      <m:mcPr>
                                        <m:count m:val="2"/>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0</m:t>
                                          </m:r>
                                        </m:e>
                                      </m:mr>
                                    </m:m>
                                  </m:e>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0</m:t>
                                          </m:r>
                                        </m:e>
                                      </m:mr>
                                    </m:m>
                                  </m:e>
                                </m:mr>
                              </m:m>
                            </m:e>
                            <m:e>
                              <m:m>
                                <m:mPr>
                                  <m:mcs>
                                    <m:mc>
                                      <m:mcPr>
                                        <m:count m:val="2"/>
                                        <m:mcJc m:val="center"/>
                                      </m:mcPr>
                                    </m:mc>
                                  </m:mcs>
                                  <m:ctrlPr>
                                    <a:rPr lang="en-US" i="1" smtClean="0">
                                      <a:latin typeface="Cambria Math" panose="02040503050406030204" pitchFamily="18" charset="0"/>
                                    </a:rPr>
                                  </m:ctrlPr>
                                </m:mPr>
                                <m:m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𝑇</m:t>
                                          </m:r>
                                        </m:e>
                                      </m:mr>
                                      <m:mr>
                                        <m:e>
                                          <m:r>
                                            <a:rPr lang="en-US" b="0" i="1" smtClean="0">
                                              <a:latin typeface="Cambria Math" panose="02040503050406030204" pitchFamily="18" charset="0"/>
                                            </a:rPr>
                                            <m:t>1</m:t>
                                          </m:r>
                                        </m:e>
                                      </m:mr>
                                    </m:m>
                                  </m:e>
                                </m:mr>
                              </m:m>
                            </m:e>
                          </m:mr>
                        </m:m>
                      </m:e>
                    </m:d>
                  </m:oMath>
                </a14:m>
                <a:r>
                  <a:rPr lang="en-US" dirty="0"/>
                  <a:t> </a:t>
                </a:r>
                <a14:m>
                  <m:oMath xmlns:m="http://schemas.openxmlformats.org/officeDocument/2006/math">
                    <m:r>
                      <a:rPr lang="en-US" b="0" i="0" smtClean="0">
                        <a:latin typeface="Cambria Math" panose="02040503050406030204" pitchFamily="18" charset="0"/>
                      </a:rPr>
                      <m:t>        </m:t>
                    </m:r>
                    <m:r>
                      <a:rPr lang="en-US" b="0" i="0" smtClean="0">
                        <a:latin typeface="Cambria Math" panose="02040503050406030204" pitchFamily="18" charset="0"/>
                      </a:rPr>
                      <m:t>                                        </m:t>
                    </m:r>
                    <m:r>
                      <a:rPr lang="en-US" b="0" i="0" smtClean="0">
                        <a:latin typeface="Cambria Math" panose="02040503050406030204" pitchFamily="18" charset="0"/>
                      </a:rPr>
                      <m:t>       </m:t>
                    </m:r>
                    <m:r>
                      <m:rPr>
                        <m:sty m:val="p"/>
                      </m:rPr>
                      <a:rPr lang="en-US" b="0" i="0" smtClean="0">
                        <a:latin typeface="Cambria Math" panose="02040503050406030204" pitchFamily="18" charset="0"/>
                      </a:rPr>
                      <m:t>G</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smtClean="0">
                                <a:latin typeface="Cambria Math" panose="02040503050406030204" pitchFamily="18" charset="0"/>
                              </a:rPr>
                            </m:ctrlPr>
                          </m:eqArrPr>
                          <m:e>
                            <m:m>
                              <m:mPr>
                                <m:mcs>
                                  <m:mc>
                                    <m:mcPr>
                                      <m:count m:val="2"/>
                                      <m:mcJc m:val="center"/>
                                    </m:mcPr>
                                  </m:mc>
                                </m:mcs>
                                <m:ctrlPr>
                                  <a:rPr lang="en-US" i="1" smtClean="0">
                                    <a:latin typeface="Cambria Math" panose="02040503050406030204" pitchFamily="18" charset="0"/>
                                  </a:rPr>
                                </m:ctrlPr>
                              </m:mPr>
                              <m:mr>
                                <m:e>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den>
                                  </m:f>
                                </m:e>
                                <m:e>
                                  <m:r>
                                    <a:rPr lang="en-US" b="0" i="1" smtClean="0">
                                      <a:latin typeface="Cambria Math" panose="02040503050406030204" pitchFamily="18" charset="0"/>
                                    </a:rPr>
                                    <m:t>0</m:t>
                                  </m:r>
                                </m:e>
                              </m:mr>
                            </m:m>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𝑇</m:t>
                                  </m:r>
                                </m:e>
                                <m:e>
                                  <m:r>
                                    <a:rPr lang="en-US" b="0" i="1" smtClean="0">
                                      <a:latin typeface="Cambria Math" panose="02040503050406030204" pitchFamily="18" charset="0"/>
                                    </a:rPr>
                                    <m:t>0</m:t>
                                  </m:r>
                                </m:e>
                              </m:mr>
                            </m:m>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𝑇</m:t>
                                          </m:r>
                                        </m:e>
                                        <m:sup>
                                          <m:r>
                                            <a:rPr lang="en-US" i="1">
                                              <a:latin typeface="Cambria Math" panose="02040503050406030204" pitchFamily="18" charset="0"/>
                                            </a:rPr>
                                            <m:t>2</m:t>
                                          </m:r>
                                        </m:sup>
                                      </m:sSup>
                                    </m:num>
                                    <m:den>
                                      <m:r>
                                        <a:rPr lang="en-US" i="1">
                                          <a:latin typeface="Cambria Math" panose="02040503050406030204" pitchFamily="18" charset="0"/>
                                        </a:rPr>
                                        <m:t>2</m:t>
                                      </m:r>
                                    </m:den>
                                  </m:f>
                                </m:e>
                              </m:mr>
                            </m:m>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𝑇</m:t>
                                  </m:r>
                                </m:e>
                              </m:mr>
                            </m:m>
                          </m:e>
                        </m:eqArr>
                      </m:e>
                    </m:d>
                  </m:oMath>
                </a14:m>
                <a:endParaRPr lang="en-US" dirty="0"/>
              </a:p>
              <a:p>
                <a:pPr marL="0" indent="0">
                  <a:buNone/>
                </a:pPr>
                <a:endParaRPr lang="en-US" i="1" dirty="0">
                  <a:latin typeface="Cambria Math" panose="02040503050406030204" pitchFamily="18" charset="0"/>
                </a:endParaRPr>
              </a:p>
              <a:p>
                <a:pPr marL="0" indent="0">
                  <a:buNone/>
                </a:pPr>
                <a:r>
                  <a:rPr lang="en-US" sz="3200" dirty="0">
                    <a:latin typeface="Segoe UI Historic" panose="020B0502040204020203" pitchFamily="34" charset="0"/>
                    <a:ea typeface="Segoe UI Historic" panose="020B0502040204020203" pitchFamily="34" charset="0"/>
                    <a:cs typeface="Segoe UI Historic" panose="020B0502040204020203" pitchFamily="34" charset="0"/>
                  </a:rPr>
                  <a:t>State equation</a:t>
                </a:r>
              </a:p>
              <a:p>
                <a:pPr marL="0" indent="0">
                  <a:lnSpc>
                    <a:spcPct val="170000"/>
                  </a:lnSpc>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ru-RU" i="1">
                              <a:latin typeface="Cambria Math" panose="02040503050406030204" pitchFamily="18" charset="0"/>
                            </a:rPr>
                            <m:t>Ф</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𝐺</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𝑖</m:t>
                          </m:r>
                          <m:r>
                            <a:rPr lang="en-US" b="0" i="1" smtClean="0">
                              <a:latin typeface="Cambria Math" panose="02040503050406030204" pitchFamily="18" charset="0"/>
                            </a:rPr>
                            <m:t>−1</m:t>
                          </m:r>
                        </m:sub>
                      </m:sSub>
                    </m:oMath>
                  </m:oMathPara>
                </a14:m>
                <a:endParaRPr lang="en-US" dirty="0"/>
              </a:p>
            </p:txBody>
          </p:sp>
        </mc:Choice>
        <mc:Fallback>
          <p:sp>
            <p:nvSpPr>
              <p:cNvPr id="3" name="Объект 2">
                <a:extLst>
                  <a:ext uri="{FF2B5EF4-FFF2-40B4-BE49-F238E27FC236}">
                    <a16:creationId xmlns:a16="http://schemas.microsoft.com/office/drawing/2014/main" id="{DD17DD5D-9695-8CF8-5A72-B0047795F289}"/>
                  </a:ext>
                </a:extLst>
              </p:cNvPr>
              <p:cNvSpPr>
                <a:spLocks noGrp="1" noRot="1" noChangeAspect="1" noMove="1" noResize="1" noEditPoints="1" noAdjustHandles="1" noChangeArrowheads="1" noChangeShapeType="1" noTextEdit="1"/>
              </p:cNvSpPr>
              <p:nvPr>
                <p:ph idx="1"/>
              </p:nvPr>
            </p:nvSpPr>
            <p:spPr>
              <a:xfrm>
                <a:off x="838200" y="1191341"/>
                <a:ext cx="10515600" cy="5350780"/>
              </a:xfrm>
              <a:blipFill>
                <a:blip r:embed="rId2"/>
                <a:stretch>
                  <a:fillRect l="-724"/>
                </a:stretch>
              </a:blipFill>
            </p:spPr>
            <p:txBody>
              <a:bodyPr/>
              <a:lstStyle/>
              <a:p>
                <a:r>
                  <a:rPr lang="ru-RU">
                    <a:noFill/>
                  </a:rPr>
                  <a:t> </a:t>
                </a:r>
              </a:p>
            </p:txBody>
          </p:sp>
        </mc:Fallback>
      </mc:AlternateContent>
      <p:sp>
        <p:nvSpPr>
          <p:cNvPr id="4" name="Заголовок 1">
            <a:extLst>
              <a:ext uri="{FF2B5EF4-FFF2-40B4-BE49-F238E27FC236}">
                <a16:creationId xmlns:a16="http://schemas.microsoft.com/office/drawing/2014/main" id="{9482D9F2-8AA3-0289-FEBA-020B002D2034}"/>
              </a:ext>
            </a:extLst>
          </p:cNvPr>
          <p:cNvSpPr txBox="1">
            <a:spLocks/>
          </p:cNvSpPr>
          <p:nvPr/>
        </p:nvSpPr>
        <p:spPr>
          <a:xfrm>
            <a:off x="935855" y="0"/>
            <a:ext cx="10058400" cy="14507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UI Semibold" panose="020B0702040204020203" pitchFamily="34" charset="0"/>
                <a:cs typeface="Segoe UI Semibold" panose="020B0702040204020203" pitchFamily="34" charset="0"/>
              </a:rPr>
              <a:t>Motion model</a:t>
            </a:r>
            <a:endParaRPr lang="ru-RU" dirty="0">
              <a:latin typeface="Segoe UI Semibold" panose="020B07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E015A407-86A5-ED39-FB19-1473D132BBAC}"/>
              </a:ext>
            </a:extLst>
          </p:cNvPr>
          <p:cNvSpPr txBox="1"/>
          <p:nvPr/>
        </p:nvSpPr>
        <p:spPr>
          <a:xfrm>
            <a:off x="1485900" y="5894614"/>
            <a:ext cx="184731" cy="369332"/>
          </a:xfrm>
          <a:prstGeom prst="rect">
            <a:avLst/>
          </a:prstGeom>
          <a:noFill/>
        </p:spPr>
        <p:txBody>
          <a:bodyPr wrap="none" rtlCol="0">
            <a:spAutoFit/>
          </a:bodyPr>
          <a:lstStyle/>
          <a:p>
            <a:endParaRPr lang="ru-RU" dirty="0"/>
          </a:p>
        </p:txBody>
      </p:sp>
      <p:pic>
        <p:nvPicPr>
          <p:cNvPr id="2050" name="Picture 2">
            <a:extLst>
              <a:ext uri="{FF2B5EF4-FFF2-40B4-BE49-F238E27FC236}">
                <a16:creationId xmlns:a16="http://schemas.microsoft.com/office/drawing/2014/main" id="{E153B725-5ACC-AEFA-BC4E-49B8DDF75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07357"/>
            <a:ext cx="4330262" cy="2818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871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B0E4D003-6ED6-D6F5-C3C2-3599321C7D9E}"/>
                  </a:ext>
                </a:extLst>
              </p:cNvPr>
              <p:cNvSpPr>
                <a:spLocks noGrp="1"/>
              </p:cNvSpPr>
              <p:nvPr>
                <p:ph idx="1"/>
              </p:nvPr>
            </p:nvSpPr>
            <p:spPr>
              <a:xfrm>
                <a:off x="705035" y="473529"/>
                <a:ext cx="10515600" cy="5968091"/>
              </a:xfrm>
            </p:spPr>
            <p:txBody>
              <a:bodyPr>
                <a:normAutofit/>
              </a:bodyPr>
              <a:lstStyle/>
              <a:p>
                <a:pPr marL="0" indent="0">
                  <a:buNone/>
                </a:pPr>
                <a:r>
                  <a:rPr lang="en-US" dirty="0">
                    <a:latin typeface="Segoe UI Historic" panose="020B0502040204020203" pitchFamily="34" charset="0"/>
                    <a:ea typeface="Segoe UI Historic" panose="020B0502040204020203" pitchFamily="34" charset="0"/>
                    <a:cs typeface="Segoe UI Historic" panose="020B0502040204020203" pitchFamily="34" charset="0"/>
                  </a:rPr>
                  <a:t>We have nonlinear function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rad>
                            </m:e>
                          </m:mr>
                          <m:mr>
                            <m:e>
                              <m:r>
                                <a:rPr lang="en-US" b="0" i="1" smtClean="0">
                                  <a:latin typeface="Cambria Math" panose="02040503050406030204" pitchFamily="18" charset="0"/>
                                </a:rPr>
                                <m:t>𝑎𝑟𝑐𝑡𝑔</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den>
                                  </m:f>
                                </m:e>
                              </m:d>
                            </m:e>
                          </m:mr>
                        </m:m>
                      </m:e>
                    </m:d>
                  </m:oMath>
                </a14:m>
                <a:r>
                  <a:rPr lang="en-US" dirty="0"/>
                  <a:t> </a:t>
                </a:r>
              </a:p>
              <a:p>
                <a:pPr marL="0" indent="0">
                  <a:buNone/>
                </a:pPr>
                <a:endParaRPr lang="en-US" dirty="0"/>
              </a:p>
              <a:p>
                <a:pPr marL="0" indent="0">
                  <a:lnSpc>
                    <a:spcPct val="150000"/>
                  </a:lnSpc>
                  <a:buNone/>
                </a:pPr>
                <a:r>
                  <a:rPr lang="en-US" dirty="0">
                    <a:latin typeface="Segoe UI Historic" panose="020B0502040204020203" pitchFamily="34" charset="0"/>
                    <a:ea typeface="Segoe UI Historic" panose="020B0502040204020203" pitchFamily="34" charset="0"/>
                    <a:cs typeface="Segoe UI Historic" panose="020B0502040204020203" pitchFamily="34" charset="0"/>
                  </a:rPr>
                  <a:t>And its' derivative:</a:t>
                </a:r>
                <a:r>
                  <a:rPr lang="en-US" sz="2800" dirty="0">
                    <a:latin typeface="Segoe UI Historic" panose="020B0502040204020203" pitchFamily="34" charset="0"/>
                    <a:ea typeface="Segoe UI Historic" panose="020B0502040204020203" pitchFamily="34" charset="0"/>
                    <a:cs typeface="Segoe UI Historic" panose="020B0502040204020203" pitchFamily="34" charset="0"/>
                  </a:rPr>
                  <a:t> </a:t>
                </a: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m:t>
                          </m:r>
                          <m:sSub>
                            <m:sSubPr>
                              <m:ctrlPr>
                                <a:rPr lang="el-GR" sz="2800" i="1">
                                  <a:solidFill>
                                    <a:prstClr val="black"/>
                                  </a:solidFill>
                                  <a:latin typeface="Cambria Math" panose="02040503050406030204" pitchFamily="18" charset="0"/>
                                  <a:ea typeface="Cambria Math" panose="02040503050406030204" pitchFamily="18" charset="0"/>
                                </a:rPr>
                              </m:ctrlPr>
                            </m:sSubPr>
                            <m:e>
                              <m:r>
                                <a:rPr lang="en-US" sz="2800" i="1">
                                  <a:solidFill>
                                    <a:prstClr val="black"/>
                                  </a:solidFill>
                                  <a:latin typeface="Cambria Math" panose="02040503050406030204" pitchFamily="18" charset="0"/>
                                  <a:ea typeface="Cambria Math" panose="02040503050406030204" pitchFamily="18" charset="0"/>
                                </a:rPr>
                                <m:t>h</m:t>
                              </m:r>
                              <m:r>
                                <a:rPr lang="en-US" sz="2800" i="1">
                                  <a:solidFill>
                                    <a:prstClr val="black"/>
                                  </a:solidFill>
                                  <a:latin typeface="Cambria Math" panose="02040503050406030204" pitchFamily="18" charset="0"/>
                                  <a:ea typeface="Cambria Math" panose="02040503050406030204" pitchFamily="18" charset="0"/>
                                </a:rPr>
                                <m:t>(</m:t>
                              </m:r>
                              <m:r>
                                <m:rPr>
                                  <m:sty m:val="p"/>
                                </m:rPr>
                                <a:rPr lang="el-GR" sz="2800">
                                  <a:solidFill>
                                    <a:prstClr val="black"/>
                                  </a:solidFill>
                                  <a:latin typeface="Cambria Math" panose="02040503050406030204" pitchFamily="18" charset="0"/>
                                  <a:ea typeface="Cambria Math" panose="02040503050406030204" pitchFamily="18" charset="0"/>
                                </a:rPr>
                                <m:t>Χ</m:t>
                              </m:r>
                            </m:e>
                            <m:sub>
                              <m:r>
                                <a:rPr lang="en-US" sz="2800" i="1">
                                  <a:solidFill>
                                    <a:prstClr val="black"/>
                                  </a:solidFill>
                                  <a:latin typeface="Cambria Math" panose="02040503050406030204" pitchFamily="18" charset="0"/>
                                  <a:ea typeface="Cambria Math" panose="02040503050406030204" pitchFamily="18" charset="0"/>
                                </a:rPr>
                                <m:t>𝑖</m:t>
                              </m:r>
                              <m:r>
                                <a:rPr lang="en-US" sz="2800" i="1">
                                  <a:solidFill>
                                    <a:prstClr val="black"/>
                                  </a:solidFill>
                                  <a:latin typeface="Cambria Math" panose="02040503050406030204" pitchFamily="18" charset="0"/>
                                  <a:ea typeface="Cambria Math" panose="02040503050406030204" pitchFamily="18" charset="0"/>
                                </a:rPr>
                                <m:t>+1,</m:t>
                              </m:r>
                              <m:r>
                                <a:rPr lang="en-US" sz="2800" i="1">
                                  <a:solidFill>
                                    <a:prstClr val="black"/>
                                  </a:solidFill>
                                  <a:latin typeface="Cambria Math" panose="02040503050406030204" pitchFamily="18" charset="0"/>
                                  <a:ea typeface="Cambria Math" panose="02040503050406030204" pitchFamily="18" charset="0"/>
                                </a:rPr>
                                <m:t>𝑖</m:t>
                              </m:r>
                            </m:sub>
                          </m:sSub>
                          <m:r>
                            <a:rPr lang="en-US" sz="2800" i="1">
                              <a:solidFill>
                                <a:prstClr val="black"/>
                              </a:solidFill>
                              <a:latin typeface="Cambria Math" panose="02040503050406030204" pitchFamily="18" charset="0"/>
                              <a:ea typeface="Cambria Math" panose="02040503050406030204" pitchFamily="18" charset="0"/>
                            </a:rPr>
                            <m:t>)</m:t>
                          </m:r>
                        </m:num>
                        <m:den>
                          <m:r>
                            <a:rPr lang="en-US" sz="2800" i="1">
                              <a:latin typeface="Cambria Math" panose="02040503050406030204" pitchFamily="18" charset="0"/>
                            </a:rPr>
                            <m:t>𝑑</m:t>
                          </m:r>
                          <m:sSub>
                            <m:sSubPr>
                              <m:ctrlPr>
                                <a:rPr lang="el-GR" sz="2800" i="1">
                                  <a:solidFill>
                                    <a:prstClr val="black"/>
                                  </a:solidFill>
                                  <a:latin typeface="Cambria Math" panose="02040503050406030204" pitchFamily="18" charset="0"/>
                                  <a:ea typeface="Cambria Math" panose="02040503050406030204" pitchFamily="18" charset="0"/>
                                </a:rPr>
                              </m:ctrlPr>
                            </m:sSubPr>
                            <m:e>
                              <m:r>
                                <a:rPr lang="en-US" sz="2800" i="1">
                                  <a:solidFill>
                                    <a:prstClr val="black"/>
                                  </a:solidFill>
                                  <a:latin typeface="Cambria Math" panose="02040503050406030204" pitchFamily="18" charset="0"/>
                                  <a:ea typeface="Cambria Math" panose="02040503050406030204" pitchFamily="18" charset="0"/>
                                </a:rPr>
                                <m:t>𝑋</m:t>
                              </m:r>
                            </m:e>
                            <m:sub>
                              <m:r>
                                <a:rPr lang="en-US" sz="2800" i="1">
                                  <a:solidFill>
                                    <a:prstClr val="black"/>
                                  </a:solidFill>
                                  <a:latin typeface="Cambria Math" panose="02040503050406030204" pitchFamily="18" charset="0"/>
                                  <a:ea typeface="Cambria Math" panose="02040503050406030204" pitchFamily="18" charset="0"/>
                                </a:rPr>
                                <m:t>𝑖</m:t>
                              </m:r>
                              <m:r>
                                <a:rPr lang="en-US" sz="2800" i="1">
                                  <a:solidFill>
                                    <a:prstClr val="black"/>
                                  </a:solidFill>
                                  <a:latin typeface="Cambria Math" panose="02040503050406030204" pitchFamily="18" charset="0"/>
                                  <a:ea typeface="Cambria Math" panose="02040503050406030204" pitchFamily="18" charset="0"/>
                                </a:rPr>
                                <m:t>+1,</m:t>
                              </m:r>
                              <m:r>
                                <a:rPr lang="en-US" sz="2800" i="1">
                                  <a:solidFill>
                                    <a:prstClr val="black"/>
                                  </a:solidFill>
                                  <a:latin typeface="Cambria Math" panose="02040503050406030204" pitchFamily="18" charset="0"/>
                                  <a:ea typeface="Cambria Math" panose="02040503050406030204" pitchFamily="18" charset="0"/>
                                </a:rPr>
                                <m:t>𝑖</m:t>
                              </m:r>
                            </m:sub>
                          </m:sSub>
                        </m:den>
                      </m:f>
                      <m:r>
                        <a:rPr lang="en-US" sz="2800" b="0" i="1" smtClean="0">
                          <a:solidFill>
                            <a:prstClr val="black"/>
                          </a:solidFill>
                          <a:latin typeface="Cambria Math" panose="02040503050406030204" pitchFamily="18" charset="0"/>
                          <a:ea typeface="Cambria Math" panose="02040503050406030204" pitchFamily="18" charset="0"/>
                        </a:rPr>
                        <m:t>=</m:t>
                      </m:r>
                      <m:d>
                        <m:dPr>
                          <m:begChr m:val="["/>
                          <m:endChr m:val="]"/>
                          <m:ctrlPr>
                            <a:rPr lang="en-US" sz="2800" b="0" i="1" smtClean="0">
                              <a:solidFill>
                                <a:prstClr val="black"/>
                              </a:solidFill>
                              <a:latin typeface="Cambria Math" panose="02040503050406030204" pitchFamily="18" charset="0"/>
                              <a:ea typeface="Cambria Math" panose="02040503050406030204" pitchFamily="18" charset="0"/>
                            </a:rPr>
                          </m:ctrlPr>
                        </m:dPr>
                        <m:e>
                          <m:m>
                            <m:mPr>
                              <m:mcs>
                                <m:mc>
                                  <m:mcPr>
                                    <m:count m:val="2"/>
                                    <m:mcJc m:val="center"/>
                                  </m:mcPr>
                                </m:mc>
                              </m:mcs>
                              <m:ctrlPr>
                                <a:rPr lang="en-US" sz="2800" b="0" i="1" smtClean="0">
                                  <a:solidFill>
                                    <a:prstClr val="black"/>
                                  </a:solidFill>
                                  <a:latin typeface="Cambria Math" panose="02040503050406030204" pitchFamily="18" charset="0"/>
                                  <a:ea typeface="Cambria Math" panose="02040503050406030204" pitchFamily="18" charset="0"/>
                                </a:rPr>
                              </m:ctrlPr>
                            </m:mPr>
                            <m:mr>
                              <m:e>
                                <m:m>
                                  <m:mPr>
                                    <m:mcs>
                                      <m:mc>
                                        <m:mcPr>
                                          <m:count m:val="2"/>
                                          <m:mcJc m:val="center"/>
                                        </m:mcPr>
                                      </m:mc>
                                    </m:mcs>
                                    <m:ctrlPr>
                                      <a:rPr lang="en-US" sz="2800" b="0" i="1" smtClean="0">
                                        <a:solidFill>
                                          <a:prstClr val="black"/>
                                        </a:solidFill>
                                        <a:latin typeface="Cambria Math" panose="02040503050406030204" pitchFamily="18" charset="0"/>
                                        <a:ea typeface="Cambria Math" panose="02040503050406030204" pitchFamily="18" charset="0"/>
                                      </a:rPr>
                                    </m:ctrlPr>
                                  </m:mPr>
                                  <m:mr>
                                    <m:e>
                                      <m:f>
                                        <m:fPr>
                                          <m:ctrlPr>
                                            <a:rPr lang="en-US" sz="2800" b="0" i="1" smtClean="0">
                                              <a:solidFill>
                                                <a:prstClr val="black"/>
                                              </a:solidFill>
                                              <a:latin typeface="Cambria Math" panose="02040503050406030204" pitchFamily="18" charset="0"/>
                                              <a:ea typeface="Cambria Math" panose="02040503050406030204" pitchFamily="18" charset="0"/>
                                            </a:rPr>
                                          </m:ctrlPr>
                                        </m:fPr>
                                        <m:num>
                                          <m:sSub>
                                            <m:sSubPr>
                                              <m:ctrlPr>
                                                <a:rPr lang="en-US" sz="2800" b="0" i="1" smtClean="0">
                                                  <a:solidFill>
                                                    <a:prstClr val="black"/>
                                                  </a:solidFill>
                                                  <a:latin typeface="Cambria Math" panose="02040503050406030204" pitchFamily="18" charset="0"/>
                                                  <a:ea typeface="Cambria Math" panose="02040503050406030204" pitchFamily="18" charset="0"/>
                                                </a:rPr>
                                              </m:ctrlPr>
                                            </m:sSubPr>
                                            <m:e>
                                              <m:r>
                                                <a:rPr lang="en-US" sz="2800" b="0" i="1" smtClean="0">
                                                  <a:solidFill>
                                                    <a:prstClr val="black"/>
                                                  </a:solidFill>
                                                  <a:latin typeface="Cambria Math" panose="02040503050406030204" pitchFamily="18" charset="0"/>
                                                  <a:ea typeface="Cambria Math" panose="02040503050406030204" pitchFamily="18" charset="0"/>
                                                </a:rPr>
                                                <m:t>𝑥</m:t>
                                              </m:r>
                                            </m:e>
                                            <m:sub>
                                              <m:r>
                                                <a:rPr lang="en-US" sz="2800" b="0" i="1" smtClean="0">
                                                  <a:solidFill>
                                                    <a:prstClr val="black"/>
                                                  </a:solidFill>
                                                  <a:latin typeface="Cambria Math" panose="02040503050406030204" pitchFamily="18" charset="0"/>
                                                  <a:ea typeface="Cambria Math" panose="02040503050406030204" pitchFamily="18" charset="0"/>
                                                </a:rPr>
                                                <m:t>𝑖</m:t>
                                              </m:r>
                                              <m:r>
                                                <a:rPr lang="en-US" sz="2800" b="0" i="1" smtClean="0">
                                                  <a:solidFill>
                                                    <a:prstClr val="black"/>
                                                  </a:solidFill>
                                                  <a:latin typeface="Cambria Math" panose="02040503050406030204" pitchFamily="18" charset="0"/>
                                                  <a:ea typeface="Cambria Math" panose="02040503050406030204" pitchFamily="18" charset="0"/>
                                                </a:rPr>
                                                <m:t>+1, </m:t>
                                              </m:r>
                                              <m:r>
                                                <a:rPr lang="en-US" sz="2800" b="0" i="1" smtClean="0">
                                                  <a:solidFill>
                                                    <a:prstClr val="black"/>
                                                  </a:solidFill>
                                                  <a:latin typeface="Cambria Math" panose="02040503050406030204" pitchFamily="18" charset="0"/>
                                                  <a:ea typeface="Cambria Math" panose="02040503050406030204" pitchFamily="18" charset="0"/>
                                                </a:rPr>
                                                <m:t>𝑖</m:t>
                                              </m:r>
                                            </m:sub>
                                          </m:sSub>
                                        </m:num>
                                        <m:den>
                                          <m:rad>
                                            <m:radPr>
                                              <m:degHide m:val="on"/>
                                              <m:ctrlPr>
                                                <a:rPr lang="en-US" sz="2800" b="0" i="1" smtClean="0">
                                                  <a:solidFill>
                                                    <a:prstClr val="black"/>
                                                  </a:solidFill>
                                                  <a:latin typeface="Cambria Math" panose="02040503050406030204" pitchFamily="18" charset="0"/>
                                                  <a:ea typeface="Cambria Math" panose="02040503050406030204" pitchFamily="18" charset="0"/>
                                                </a:rPr>
                                              </m:ctrlPr>
                                            </m:radPr>
                                            <m:deg/>
                                            <m:e>
                                              <m:sSubSup>
                                                <m:sSubSupPr>
                                                  <m:ctrlPr>
                                                    <a:rPr lang="en-US" i="1">
                                                      <a:solidFill>
                                                        <a:prstClr val="black"/>
                                                      </a:solidFill>
                                                      <a:latin typeface="Cambria Math" panose="02040503050406030204" pitchFamily="18" charset="0"/>
                                                      <a:ea typeface="Cambria Math" panose="02040503050406030204" pitchFamily="18" charset="0"/>
                                                    </a:rPr>
                                                  </m:ctrlPr>
                                                </m:sSubSupPr>
                                                <m:e>
                                                  <m:r>
                                                    <a:rPr lang="en-US" i="1">
                                                      <a:solidFill>
                                                        <a:prstClr val="black"/>
                                                      </a:solidFill>
                                                      <a:latin typeface="Cambria Math" panose="02040503050406030204" pitchFamily="18" charset="0"/>
                                                      <a:ea typeface="Cambria Math" panose="02040503050406030204" pitchFamily="18" charset="0"/>
                                                    </a:rPr>
                                                    <m:t>𝑥</m:t>
                                                  </m:r>
                                                </m:e>
                                                <m:sub>
                                                  <m:r>
                                                    <a:rPr lang="en-US" i="1">
                                                      <a:solidFill>
                                                        <a:prstClr val="black"/>
                                                      </a:solidFill>
                                                      <a:latin typeface="Cambria Math" panose="02040503050406030204" pitchFamily="18" charset="0"/>
                                                      <a:ea typeface="Cambria Math" panose="02040503050406030204" pitchFamily="18" charset="0"/>
                                                    </a:rPr>
                                                    <m:t>𝑖</m:t>
                                                  </m:r>
                                                  <m:r>
                                                    <a:rPr lang="en-US" i="1">
                                                      <a:solidFill>
                                                        <a:prstClr val="black"/>
                                                      </a:solidFill>
                                                      <a:latin typeface="Cambria Math" panose="02040503050406030204" pitchFamily="18" charset="0"/>
                                                      <a:ea typeface="Cambria Math" panose="02040503050406030204" pitchFamily="18" charset="0"/>
                                                    </a:rPr>
                                                    <m:t>+1,</m:t>
                                                  </m:r>
                                                  <m:r>
                                                    <a:rPr lang="en-US" i="1">
                                                      <a:solidFill>
                                                        <a:prstClr val="black"/>
                                                      </a:solidFill>
                                                      <a:latin typeface="Cambria Math" panose="02040503050406030204" pitchFamily="18" charset="0"/>
                                                      <a:ea typeface="Cambria Math" panose="02040503050406030204" pitchFamily="18" charset="0"/>
                                                    </a:rPr>
                                                    <m:t>𝑖</m:t>
                                                  </m:r>
                                                </m:sub>
                                                <m:sup>
                                                  <m:r>
                                                    <a:rPr lang="en-US" i="1">
                                                      <a:solidFill>
                                                        <a:prstClr val="black"/>
                                                      </a:solidFill>
                                                      <a:latin typeface="Cambria Math" panose="02040503050406030204" pitchFamily="18" charset="0"/>
                                                      <a:ea typeface="Cambria Math" panose="02040503050406030204" pitchFamily="18" charset="0"/>
                                                    </a:rPr>
                                                    <m:t>2</m:t>
                                                  </m:r>
                                                </m:sup>
                                              </m:sSubSup>
                                              <m:r>
                                                <a:rPr lang="en-US" sz="2800" b="0" i="1" smtClean="0">
                                                  <a:solidFill>
                                                    <a:prstClr val="black"/>
                                                  </a:solidFill>
                                                  <a:latin typeface="Cambria Math" panose="02040503050406030204" pitchFamily="18" charset="0"/>
                                                  <a:ea typeface="Cambria Math" panose="02040503050406030204" pitchFamily="18" charset="0"/>
                                                </a:rPr>
                                                <m:t>+</m:t>
                                              </m:r>
                                              <m:sSubSup>
                                                <m:sSubSupPr>
                                                  <m:ctrlPr>
                                                    <a:rPr lang="en-US" i="1">
                                                      <a:solidFill>
                                                        <a:prstClr val="black"/>
                                                      </a:solidFill>
                                                      <a:latin typeface="Cambria Math" panose="02040503050406030204" pitchFamily="18" charset="0"/>
                                                      <a:ea typeface="Cambria Math" panose="02040503050406030204" pitchFamily="18" charset="0"/>
                                                    </a:rPr>
                                                  </m:ctrlPr>
                                                </m:sSubSupPr>
                                                <m:e>
                                                  <m:r>
                                                    <a:rPr lang="en-US" b="0" i="1" smtClean="0">
                                                      <a:solidFill>
                                                        <a:prstClr val="black"/>
                                                      </a:solidFill>
                                                      <a:latin typeface="Cambria Math" panose="02040503050406030204" pitchFamily="18" charset="0"/>
                                                      <a:ea typeface="Cambria Math" panose="02040503050406030204" pitchFamily="18" charset="0"/>
                                                    </a:rPr>
                                                    <m:t>𝑦</m:t>
                                                  </m:r>
                                                </m:e>
                                                <m:sub>
                                                  <m:r>
                                                    <a:rPr lang="en-US" i="1">
                                                      <a:solidFill>
                                                        <a:prstClr val="black"/>
                                                      </a:solidFill>
                                                      <a:latin typeface="Cambria Math" panose="02040503050406030204" pitchFamily="18" charset="0"/>
                                                      <a:ea typeface="Cambria Math" panose="02040503050406030204" pitchFamily="18" charset="0"/>
                                                    </a:rPr>
                                                    <m:t>𝑖</m:t>
                                                  </m:r>
                                                  <m:r>
                                                    <a:rPr lang="en-US" i="1">
                                                      <a:solidFill>
                                                        <a:prstClr val="black"/>
                                                      </a:solidFill>
                                                      <a:latin typeface="Cambria Math" panose="02040503050406030204" pitchFamily="18" charset="0"/>
                                                      <a:ea typeface="Cambria Math" panose="02040503050406030204" pitchFamily="18" charset="0"/>
                                                    </a:rPr>
                                                    <m:t>+1,</m:t>
                                                  </m:r>
                                                  <m:r>
                                                    <a:rPr lang="en-US" i="1">
                                                      <a:solidFill>
                                                        <a:prstClr val="black"/>
                                                      </a:solidFill>
                                                      <a:latin typeface="Cambria Math" panose="02040503050406030204" pitchFamily="18" charset="0"/>
                                                      <a:ea typeface="Cambria Math" panose="02040503050406030204" pitchFamily="18" charset="0"/>
                                                    </a:rPr>
                                                    <m:t>𝑖</m:t>
                                                  </m:r>
                                                </m:sub>
                                                <m:sup>
                                                  <m:r>
                                                    <a:rPr lang="en-US" i="1">
                                                      <a:solidFill>
                                                        <a:prstClr val="black"/>
                                                      </a:solidFill>
                                                      <a:latin typeface="Cambria Math" panose="02040503050406030204" pitchFamily="18" charset="0"/>
                                                      <a:ea typeface="Cambria Math" panose="02040503050406030204" pitchFamily="18" charset="0"/>
                                                    </a:rPr>
                                                    <m:t>2</m:t>
                                                  </m:r>
                                                </m:sup>
                                              </m:sSubSup>
                                            </m:e>
                                          </m:rad>
                                        </m:den>
                                      </m:f>
                                    </m:e>
                                    <m:e>
                                      <m:r>
                                        <a:rPr lang="en-US" sz="2800" b="0" i="1" smtClean="0">
                                          <a:solidFill>
                                            <a:prstClr val="black"/>
                                          </a:solidFill>
                                          <a:latin typeface="Cambria Math" panose="02040503050406030204" pitchFamily="18" charset="0"/>
                                          <a:ea typeface="Cambria Math" panose="02040503050406030204" pitchFamily="18" charset="0"/>
                                        </a:rPr>
                                        <m:t>0</m:t>
                                      </m:r>
                                    </m:e>
                                  </m:mr>
                                </m:m>
                              </m:e>
                              <m:e>
                                <m:m>
                                  <m:mPr>
                                    <m:mcs>
                                      <m:mc>
                                        <m:mcPr>
                                          <m:count m:val="2"/>
                                          <m:mcJc m:val="center"/>
                                        </m:mcPr>
                                      </m:mc>
                                    </m:mcs>
                                    <m:ctrlPr>
                                      <a:rPr lang="en-US" sz="2800" b="0" i="1" smtClean="0">
                                        <a:solidFill>
                                          <a:prstClr val="black"/>
                                        </a:solidFill>
                                        <a:latin typeface="Cambria Math" panose="02040503050406030204" pitchFamily="18" charset="0"/>
                                        <a:ea typeface="Cambria Math" panose="02040503050406030204" pitchFamily="18" charset="0"/>
                                      </a:rPr>
                                    </m:ctrlPr>
                                  </m:mPr>
                                  <m:mr>
                                    <m:e>
                                      <m:f>
                                        <m:fPr>
                                          <m:ctrlPr>
                                            <a:rPr lang="en-US" i="1">
                                              <a:solidFill>
                                                <a:prstClr val="black"/>
                                              </a:solidFill>
                                              <a:latin typeface="Cambria Math" panose="02040503050406030204" pitchFamily="18" charset="0"/>
                                              <a:ea typeface="Cambria Math" panose="02040503050406030204" pitchFamily="18" charset="0"/>
                                            </a:rPr>
                                          </m:ctrlPr>
                                        </m:fPr>
                                        <m:num>
                                          <m:sSub>
                                            <m:sSubPr>
                                              <m:ctrlPr>
                                                <a:rPr lang="en-US" i="1">
                                                  <a:solidFill>
                                                    <a:prstClr val="black"/>
                                                  </a:solidFill>
                                                  <a:latin typeface="Cambria Math" panose="02040503050406030204" pitchFamily="18" charset="0"/>
                                                  <a:ea typeface="Cambria Math" panose="02040503050406030204" pitchFamily="18" charset="0"/>
                                                </a:rPr>
                                              </m:ctrlPr>
                                            </m:sSubPr>
                                            <m:e>
                                              <m:r>
                                                <a:rPr lang="en-US" b="0" i="1" smtClean="0">
                                                  <a:solidFill>
                                                    <a:prstClr val="black"/>
                                                  </a:solidFill>
                                                  <a:latin typeface="Cambria Math" panose="02040503050406030204" pitchFamily="18" charset="0"/>
                                                  <a:ea typeface="Cambria Math" panose="02040503050406030204" pitchFamily="18" charset="0"/>
                                                </a:rPr>
                                                <m:t>𝑦</m:t>
                                              </m:r>
                                            </m:e>
                                            <m:sub>
                                              <m:r>
                                                <a:rPr lang="en-US" i="1">
                                                  <a:solidFill>
                                                    <a:prstClr val="black"/>
                                                  </a:solidFill>
                                                  <a:latin typeface="Cambria Math" panose="02040503050406030204" pitchFamily="18" charset="0"/>
                                                  <a:ea typeface="Cambria Math" panose="02040503050406030204" pitchFamily="18" charset="0"/>
                                                </a:rPr>
                                                <m:t>𝑖</m:t>
                                              </m:r>
                                              <m:r>
                                                <a:rPr lang="en-US" i="1">
                                                  <a:solidFill>
                                                    <a:prstClr val="black"/>
                                                  </a:solidFill>
                                                  <a:latin typeface="Cambria Math" panose="02040503050406030204" pitchFamily="18" charset="0"/>
                                                  <a:ea typeface="Cambria Math" panose="02040503050406030204" pitchFamily="18" charset="0"/>
                                                </a:rPr>
                                                <m:t>+1, </m:t>
                                              </m:r>
                                              <m:r>
                                                <a:rPr lang="en-US" i="1">
                                                  <a:solidFill>
                                                    <a:prstClr val="black"/>
                                                  </a:solidFill>
                                                  <a:latin typeface="Cambria Math" panose="02040503050406030204" pitchFamily="18" charset="0"/>
                                                  <a:ea typeface="Cambria Math" panose="02040503050406030204" pitchFamily="18" charset="0"/>
                                                </a:rPr>
                                                <m:t>𝑖</m:t>
                                              </m:r>
                                            </m:sub>
                                          </m:sSub>
                                        </m:num>
                                        <m:den>
                                          <m:rad>
                                            <m:radPr>
                                              <m:degHide m:val="on"/>
                                              <m:ctrlPr>
                                                <a:rPr lang="en-US" i="1">
                                                  <a:solidFill>
                                                    <a:prstClr val="black"/>
                                                  </a:solidFill>
                                                  <a:latin typeface="Cambria Math" panose="02040503050406030204" pitchFamily="18" charset="0"/>
                                                  <a:ea typeface="Cambria Math" panose="02040503050406030204" pitchFamily="18" charset="0"/>
                                                </a:rPr>
                                              </m:ctrlPr>
                                            </m:radPr>
                                            <m:deg/>
                                            <m:e>
                                              <m:sSubSup>
                                                <m:sSubSupPr>
                                                  <m:ctrlPr>
                                                    <a:rPr lang="en-US" i="1">
                                                      <a:solidFill>
                                                        <a:prstClr val="black"/>
                                                      </a:solidFill>
                                                      <a:latin typeface="Cambria Math" panose="02040503050406030204" pitchFamily="18" charset="0"/>
                                                      <a:ea typeface="Cambria Math" panose="02040503050406030204" pitchFamily="18" charset="0"/>
                                                    </a:rPr>
                                                  </m:ctrlPr>
                                                </m:sSubSupPr>
                                                <m:e>
                                                  <m:r>
                                                    <a:rPr lang="en-US" i="1">
                                                      <a:solidFill>
                                                        <a:prstClr val="black"/>
                                                      </a:solidFill>
                                                      <a:latin typeface="Cambria Math" panose="02040503050406030204" pitchFamily="18" charset="0"/>
                                                      <a:ea typeface="Cambria Math" panose="02040503050406030204" pitchFamily="18" charset="0"/>
                                                    </a:rPr>
                                                    <m:t>𝑥</m:t>
                                                  </m:r>
                                                </m:e>
                                                <m:sub>
                                                  <m:r>
                                                    <a:rPr lang="en-US" i="1">
                                                      <a:solidFill>
                                                        <a:prstClr val="black"/>
                                                      </a:solidFill>
                                                      <a:latin typeface="Cambria Math" panose="02040503050406030204" pitchFamily="18" charset="0"/>
                                                      <a:ea typeface="Cambria Math" panose="02040503050406030204" pitchFamily="18" charset="0"/>
                                                    </a:rPr>
                                                    <m:t>𝑖</m:t>
                                                  </m:r>
                                                  <m:r>
                                                    <a:rPr lang="en-US" i="1">
                                                      <a:solidFill>
                                                        <a:prstClr val="black"/>
                                                      </a:solidFill>
                                                      <a:latin typeface="Cambria Math" panose="02040503050406030204" pitchFamily="18" charset="0"/>
                                                      <a:ea typeface="Cambria Math" panose="02040503050406030204" pitchFamily="18" charset="0"/>
                                                    </a:rPr>
                                                    <m:t>+1,</m:t>
                                                  </m:r>
                                                  <m:r>
                                                    <a:rPr lang="en-US" i="1">
                                                      <a:solidFill>
                                                        <a:prstClr val="black"/>
                                                      </a:solidFill>
                                                      <a:latin typeface="Cambria Math" panose="02040503050406030204" pitchFamily="18" charset="0"/>
                                                      <a:ea typeface="Cambria Math" panose="02040503050406030204" pitchFamily="18" charset="0"/>
                                                    </a:rPr>
                                                    <m:t>𝑖</m:t>
                                                  </m:r>
                                                </m:sub>
                                                <m:sup>
                                                  <m:r>
                                                    <a:rPr lang="en-US" i="1">
                                                      <a:solidFill>
                                                        <a:prstClr val="black"/>
                                                      </a:solidFill>
                                                      <a:latin typeface="Cambria Math" panose="02040503050406030204" pitchFamily="18" charset="0"/>
                                                      <a:ea typeface="Cambria Math" panose="02040503050406030204" pitchFamily="18" charset="0"/>
                                                    </a:rPr>
                                                    <m:t>2</m:t>
                                                  </m:r>
                                                </m:sup>
                                              </m:sSubSup>
                                              <m:r>
                                                <a:rPr lang="en-US" i="1">
                                                  <a:solidFill>
                                                    <a:prstClr val="black"/>
                                                  </a:solidFill>
                                                  <a:latin typeface="Cambria Math" panose="02040503050406030204" pitchFamily="18" charset="0"/>
                                                  <a:ea typeface="Cambria Math" panose="02040503050406030204" pitchFamily="18" charset="0"/>
                                                </a:rPr>
                                                <m:t>+</m:t>
                                              </m:r>
                                              <m:sSubSup>
                                                <m:sSubSupPr>
                                                  <m:ctrlPr>
                                                    <a:rPr lang="en-US" i="1">
                                                      <a:solidFill>
                                                        <a:prstClr val="black"/>
                                                      </a:solidFill>
                                                      <a:latin typeface="Cambria Math" panose="02040503050406030204" pitchFamily="18" charset="0"/>
                                                      <a:ea typeface="Cambria Math" panose="02040503050406030204" pitchFamily="18" charset="0"/>
                                                    </a:rPr>
                                                  </m:ctrlPr>
                                                </m:sSubSupPr>
                                                <m:e>
                                                  <m:r>
                                                    <a:rPr lang="en-US" i="1">
                                                      <a:solidFill>
                                                        <a:prstClr val="black"/>
                                                      </a:solidFill>
                                                      <a:latin typeface="Cambria Math" panose="02040503050406030204" pitchFamily="18" charset="0"/>
                                                      <a:ea typeface="Cambria Math" panose="02040503050406030204" pitchFamily="18" charset="0"/>
                                                    </a:rPr>
                                                    <m:t>𝑦</m:t>
                                                  </m:r>
                                                </m:e>
                                                <m:sub>
                                                  <m:r>
                                                    <a:rPr lang="en-US" i="1">
                                                      <a:solidFill>
                                                        <a:prstClr val="black"/>
                                                      </a:solidFill>
                                                      <a:latin typeface="Cambria Math" panose="02040503050406030204" pitchFamily="18" charset="0"/>
                                                      <a:ea typeface="Cambria Math" panose="02040503050406030204" pitchFamily="18" charset="0"/>
                                                    </a:rPr>
                                                    <m:t>𝑖</m:t>
                                                  </m:r>
                                                  <m:r>
                                                    <a:rPr lang="en-US" i="1">
                                                      <a:solidFill>
                                                        <a:prstClr val="black"/>
                                                      </a:solidFill>
                                                      <a:latin typeface="Cambria Math" panose="02040503050406030204" pitchFamily="18" charset="0"/>
                                                      <a:ea typeface="Cambria Math" panose="02040503050406030204" pitchFamily="18" charset="0"/>
                                                    </a:rPr>
                                                    <m:t>+1,</m:t>
                                                  </m:r>
                                                  <m:r>
                                                    <a:rPr lang="en-US" i="1">
                                                      <a:solidFill>
                                                        <a:prstClr val="black"/>
                                                      </a:solidFill>
                                                      <a:latin typeface="Cambria Math" panose="02040503050406030204" pitchFamily="18" charset="0"/>
                                                      <a:ea typeface="Cambria Math" panose="02040503050406030204" pitchFamily="18" charset="0"/>
                                                    </a:rPr>
                                                    <m:t>𝑖</m:t>
                                                  </m:r>
                                                </m:sub>
                                                <m:sup>
                                                  <m:r>
                                                    <a:rPr lang="en-US" i="1">
                                                      <a:solidFill>
                                                        <a:prstClr val="black"/>
                                                      </a:solidFill>
                                                      <a:latin typeface="Cambria Math" panose="02040503050406030204" pitchFamily="18" charset="0"/>
                                                      <a:ea typeface="Cambria Math" panose="02040503050406030204" pitchFamily="18" charset="0"/>
                                                    </a:rPr>
                                                    <m:t>2</m:t>
                                                  </m:r>
                                                </m:sup>
                                              </m:sSubSup>
                                            </m:e>
                                          </m:rad>
                                        </m:den>
                                      </m:f>
                                    </m:e>
                                    <m:e>
                                      <m:r>
                                        <a:rPr lang="en-US" sz="2800" b="0" i="1" smtClean="0">
                                          <a:solidFill>
                                            <a:prstClr val="black"/>
                                          </a:solidFill>
                                          <a:latin typeface="Cambria Math" panose="02040503050406030204" pitchFamily="18" charset="0"/>
                                          <a:ea typeface="Cambria Math" panose="02040503050406030204" pitchFamily="18" charset="0"/>
                                        </a:rPr>
                                        <m:t>0</m:t>
                                      </m:r>
                                    </m:e>
                                  </m:mr>
                                </m:m>
                              </m:e>
                            </m:mr>
                            <m:mr>
                              <m:e>
                                <m:m>
                                  <m:mPr>
                                    <m:mcs>
                                      <m:mc>
                                        <m:mcPr>
                                          <m:count m:val="2"/>
                                          <m:mcJc m:val="center"/>
                                        </m:mcPr>
                                      </m:mc>
                                    </m:mcs>
                                    <m:ctrlPr>
                                      <a:rPr lang="en-US" sz="2800" b="0" i="1" smtClean="0">
                                        <a:solidFill>
                                          <a:prstClr val="black"/>
                                        </a:solidFill>
                                        <a:latin typeface="Cambria Math" panose="02040503050406030204" pitchFamily="18" charset="0"/>
                                        <a:ea typeface="Cambria Math" panose="02040503050406030204" pitchFamily="18" charset="0"/>
                                      </a:rPr>
                                    </m:ctrlPr>
                                  </m:mPr>
                                  <m:mr>
                                    <m:e>
                                      <m:f>
                                        <m:fPr>
                                          <m:ctrlPr>
                                            <a:rPr lang="en-US" i="1">
                                              <a:solidFill>
                                                <a:prstClr val="black"/>
                                              </a:solidFill>
                                              <a:latin typeface="Cambria Math" panose="02040503050406030204" pitchFamily="18" charset="0"/>
                                              <a:ea typeface="Cambria Math" panose="02040503050406030204" pitchFamily="18" charset="0"/>
                                            </a:rPr>
                                          </m:ctrlPr>
                                        </m:fPr>
                                        <m:num>
                                          <m:sSub>
                                            <m:sSubPr>
                                              <m:ctrlPr>
                                                <a:rPr lang="en-US" i="1" smtClean="0">
                                                  <a:solidFill>
                                                    <a:prstClr val="black"/>
                                                  </a:solidFill>
                                                  <a:latin typeface="Cambria Math" panose="02040503050406030204" pitchFamily="18" charset="0"/>
                                                  <a:ea typeface="Cambria Math" panose="02040503050406030204" pitchFamily="18" charset="0"/>
                                                </a:rPr>
                                              </m:ctrlPr>
                                            </m:sSubPr>
                                            <m:e>
                                              <m:r>
                                                <a:rPr lang="en-US" b="0" i="1" smtClean="0">
                                                  <a:solidFill>
                                                    <a:prstClr val="black"/>
                                                  </a:solidFill>
                                                  <a:latin typeface="Cambria Math" panose="02040503050406030204" pitchFamily="18" charset="0"/>
                                                  <a:ea typeface="Cambria Math" panose="02040503050406030204" pitchFamily="18" charset="0"/>
                                                </a:rPr>
                                                <m:t>𝑥</m:t>
                                              </m:r>
                                            </m:e>
                                            <m:sub>
                                              <m:r>
                                                <a:rPr lang="en-US" i="1">
                                                  <a:solidFill>
                                                    <a:prstClr val="black"/>
                                                  </a:solidFill>
                                                  <a:latin typeface="Cambria Math" panose="02040503050406030204" pitchFamily="18" charset="0"/>
                                                  <a:ea typeface="Cambria Math" panose="02040503050406030204" pitchFamily="18" charset="0"/>
                                                </a:rPr>
                                                <m:t>𝑖</m:t>
                                              </m:r>
                                              <m:r>
                                                <a:rPr lang="en-US" i="1">
                                                  <a:solidFill>
                                                    <a:prstClr val="black"/>
                                                  </a:solidFill>
                                                  <a:latin typeface="Cambria Math" panose="02040503050406030204" pitchFamily="18" charset="0"/>
                                                  <a:ea typeface="Cambria Math" panose="02040503050406030204" pitchFamily="18" charset="0"/>
                                                </a:rPr>
                                                <m:t>+1, </m:t>
                                              </m:r>
                                              <m:r>
                                                <a:rPr lang="en-US" i="1">
                                                  <a:solidFill>
                                                    <a:prstClr val="black"/>
                                                  </a:solidFill>
                                                  <a:latin typeface="Cambria Math" panose="02040503050406030204" pitchFamily="18" charset="0"/>
                                                  <a:ea typeface="Cambria Math" panose="02040503050406030204" pitchFamily="18" charset="0"/>
                                                </a:rPr>
                                                <m:t>𝑖</m:t>
                                              </m:r>
                                            </m:sub>
                                          </m:sSub>
                                        </m:num>
                                        <m:den>
                                          <m:sSubSup>
                                            <m:sSubSupPr>
                                              <m:ctrlPr>
                                                <a:rPr lang="en-US" i="1">
                                                  <a:solidFill>
                                                    <a:prstClr val="black"/>
                                                  </a:solidFill>
                                                  <a:latin typeface="Cambria Math" panose="02040503050406030204" pitchFamily="18" charset="0"/>
                                                  <a:ea typeface="Cambria Math" panose="02040503050406030204" pitchFamily="18" charset="0"/>
                                                </a:rPr>
                                              </m:ctrlPr>
                                            </m:sSubSupPr>
                                            <m:e>
                                              <m:r>
                                                <a:rPr lang="en-US" i="1">
                                                  <a:solidFill>
                                                    <a:prstClr val="black"/>
                                                  </a:solidFill>
                                                  <a:latin typeface="Cambria Math" panose="02040503050406030204" pitchFamily="18" charset="0"/>
                                                  <a:ea typeface="Cambria Math" panose="02040503050406030204" pitchFamily="18" charset="0"/>
                                                </a:rPr>
                                                <m:t>𝑥</m:t>
                                              </m:r>
                                            </m:e>
                                            <m:sub>
                                              <m:r>
                                                <a:rPr lang="en-US" i="1">
                                                  <a:solidFill>
                                                    <a:prstClr val="black"/>
                                                  </a:solidFill>
                                                  <a:latin typeface="Cambria Math" panose="02040503050406030204" pitchFamily="18" charset="0"/>
                                                  <a:ea typeface="Cambria Math" panose="02040503050406030204" pitchFamily="18" charset="0"/>
                                                </a:rPr>
                                                <m:t>𝑖</m:t>
                                              </m:r>
                                              <m:r>
                                                <a:rPr lang="en-US" i="1">
                                                  <a:solidFill>
                                                    <a:prstClr val="black"/>
                                                  </a:solidFill>
                                                  <a:latin typeface="Cambria Math" panose="02040503050406030204" pitchFamily="18" charset="0"/>
                                                  <a:ea typeface="Cambria Math" panose="02040503050406030204" pitchFamily="18" charset="0"/>
                                                </a:rPr>
                                                <m:t>+1,</m:t>
                                              </m:r>
                                              <m:r>
                                                <a:rPr lang="en-US" i="1">
                                                  <a:solidFill>
                                                    <a:prstClr val="black"/>
                                                  </a:solidFill>
                                                  <a:latin typeface="Cambria Math" panose="02040503050406030204" pitchFamily="18" charset="0"/>
                                                  <a:ea typeface="Cambria Math" panose="02040503050406030204" pitchFamily="18" charset="0"/>
                                                </a:rPr>
                                                <m:t>𝑖</m:t>
                                              </m:r>
                                            </m:sub>
                                            <m:sup>
                                              <m:r>
                                                <a:rPr lang="en-US" i="1">
                                                  <a:solidFill>
                                                    <a:prstClr val="black"/>
                                                  </a:solidFill>
                                                  <a:latin typeface="Cambria Math" panose="02040503050406030204" pitchFamily="18" charset="0"/>
                                                  <a:ea typeface="Cambria Math" panose="02040503050406030204" pitchFamily="18" charset="0"/>
                                                </a:rPr>
                                                <m:t>2</m:t>
                                              </m:r>
                                            </m:sup>
                                          </m:sSubSup>
                                          <m:r>
                                            <a:rPr lang="en-US" i="1">
                                              <a:solidFill>
                                                <a:prstClr val="black"/>
                                              </a:solidFill>
                                              <a:latin typeface="Cambria Math" panose="02040503050406030204" pitchFamily="18" charset="0"/>
                                              <a:ea typeface="Cambria Math" panose="02040503050406030204" pitchFamily="18" charset="0"/>
                                            </a:rPr>
                                            <m:t>+</m:t>
                                          </m:r>
                                          <m:sSubSup>
                                            <m:sSubSupPr>
                                              <m:ctrlPr>
                                                <a:rPr lang="en-US" i="1">
                                                  <a:solidFill>
                                                    <a:prstClr val="black"/>
                                                  </a:solidFill>
                                                  <a:latin typeface="Cambria Math" panose="02040503050406030204" pitchFamily="18" charset="0"/>
                                                  <a:ea typeface="Cambria Math" panose="02040503050406030204" pitchFamily="18" charset="0"/>
                                                </a:rPr>
                                              </m:ctrlPr>
                                            </m:sSubSupPr>
                                            <m:e>
                                              <m:r>
                                                <a:rPr lang="en-US" i="1">
                                                  <a:solidFill>
                                                    <a:prstClr val="black"/>
                                                  </a:solidFill>
                                                  <a:latin typeface="Cambria Math" panose="02040503050406030204" pitchFamily="18" charset="0"/>
                                                  <a:ea typeface="Cambria Math" panose="02040503050406030204" pitchFamily="18" charset="0"/>
                                                </a:rPr>
                                                <m:t>𝑦</m:t>
                                              </m:r>
                                            </m:e>
                                            <m:sub>
                                              <m:r>
                                                <a:rPr lang="en-US" i="1">
                                                  <a:solidFill>
                                                    <a:prstClr val="black"/>
                                                  </a:solidFill>
                                                  <a:latin typeface="Cambria Math" panose="02040503050406030204" pitchFamily="18" charset="0"/>
                                                  <a:ea typeface="Cambria Math" panose="02040503050406030204" pitchFamily="18" charset="0"/>
                                                </a:rPr>
                                                <m:t>𝑖</m:t>
                                              </m:r>
                                              <m:r>
                                                <a:rPr lang="en-US" i="1">
                                                  <a:solidFill>
                                                    <a:prstClr val="black"/>
                                                  </a:solidFill>
                                                  <a:latin typeface="Cambria Math" panose="02040503050406030204" pitchFamily="18" charset="0"/>
                                                  <a:ea typeface="Cambria Math" panose="02040503050406030204" pitchFamily="18" charset="0"/>
                                                </a:rPr>
                                                <m:t>+1,</m:t>
                                              </m:r>
                                              <m:r>
                                                <a:rPr lang="en-US" i="1">
                                                  <a:solidFill>
                                                    <a:prstClr val="black"/>
                                                  </a:solidFill>
                                                  <a:latin typeface="Cambria Math" panose="02040503050406030204" pitchFamily="18" charset="0"/>
                                                  <a:ea typeface="Cambria Math" panose="02040503050406030204" pitchFamily="18" charset="0"/>
                                                </a:rPr>
                                                <m:t>𝑖</m:t>
                                              </m:r>
                                            </m:sub>
                                            <m:sup>
                                              <m:r>
                                                <a:rPr lang="en-US" i="1">
                                                  <a:solidFill>
                                                    <a:prstClr val="black"/>
                                                  </a:solidFill>
                                                  <a:latin typeface="Cambria Math" panose="02040503050406030204" pitchFamily="18" charset="0"/>
                                                  <a:ea typeface="Cambria Math" panose="02040503050406030204" pitchFamily="18" charset="0"/>
                                                </a:rPr>
                                                <m:t>2</m:t>
                                              </m:r>
                                            </m:sup>
                                          </m:sSubSup>
                                        </m:den>
                                      </m:f>
                                    </m:e>
                                    <m:e>
                                      <m:r>
                                        <a:rPr lang="en-US" sz="2800" b="0" i="1" smtClean="0">
                                          <a:solidFill>
                                            <a:prstClr val="black"/>
                                          </a:solidFill>
                                          <a:latin typeface="Cambria Math" panose="02040503050406030204" pitchFamily="18" charset="0"/>
                                          <a:ea typeface="Cambria Math" panose="02040503050406030204" pitchFamily="18" charset="0"/>
                                        </a:rPr>
                                        <m:t>0</m:t>
                                      </m:r>
                                    </m:e>
                                  </m:mr>
                                </m:m>
                              </m:e>
                              <m:e>
                                <m:m>
                                  <m:mPr>
                                    <m:mcs>
                                      <m:mc>
                                        <m:mcPr>
                                          <m:count m:val="2"/>
                                          <m:mcJc m:val="center"/>
                                        </m:mcPr>
                                      </m:mc>
                                    </m:mcs>
                                    <m:ctrlPr>
                                      <a:rPr lang="en-US" sz="2800" b="0" i="1" smtClean="0">
                                        <a:solidFill>
                                          <a:prstClr val="black"/>
                                        </a:solidFill>
                                        <a:latin typeface="Cambria Math" panose="02040503050406030204" pitchFamily="18" charset="0"/>
                                        <a:ea typeface="Cambria Math" panose="02040503050406030204" pitchFamily="18" charset="0"/>
                                      </a:rPr>
                                    </m:ctrlPr>
                                  </m:mPr>
                                  <m:mr>
                                    <m:e>
                                      <m:f>
                                        <m:fPr>
                                          <m:ctrlPr>
                                            <a:rPr lang="en-US" i="1">
                                              <a:solidFill>
                                                <a:prstClr val="black"/>
                                              </a:solidFill>
                                              <a:latin typeface="Cambria Math" panose="02040503050406030204" pitchFamily="18" charset="0"/>
                                              <a:ea typeface="Cambria Math" panose="02040503050406030204" pitchFamily="18" charset="0"/>
                                            </a:rPr>
                                          </m:ctrlPr>
                                        </m:fPr>
                                        <m:num>
                                          <m:sSub>
                                            <m:sSubPr>
                                              <m:ctrlPr>
                                                <a:rPr lang="en-US" i="1">
                                                  <a:solidFill>
                                                    <a:prstClr val="black"/>
                                                  </a:solidFill>
                                                  <a:latin typeface="Cambria Math" panose="02040503050406030204" pitchFamily="18" charset="0"/>
                                                  <a:ea typeface="Cambria Math" panose="02040503050406030204" pitchFamily="18" charset="0"/>
                                                </a:rPr>
                                              </m:ctrlPr>
                                            </m:sSubPr>
                                            <m:e>
                                              <m:r>
                                                <a:rPr lang="en-US" i="1">
                                                  <a:solidFill>
                                                    <a:prstClr val="black"/>
                                                  </a:solidFill>
                                                  <a:latin typeface="Cambria Math" panose="02040503050406030204" pitchFamily="18" charset="0"/>
                                                  <a:ea typeface="Cambria Math" panose="02040503050406030204" pitchFamily="18" charset="0"/>
                                                </a:rPr>
                                                <m:t>𝑦</m:t>
                                              </m:r>
                                            </m:e>
                                            <m:sub>
                                              <m:r>
                                                <a:rPr lang="en-US" i="1">
                                                  <a:solidFill>
                                                    <a:prstClr val="black"/>
                                                  </a:solidFill>
                                                  <a:latin typeface="Cambria Math" panose="02040503050406030204" pitchFamily="18" charset="0"/>
                                                  <a:ea typeface="Cambria Math" panose="02040503050406030204" pitchFamily="18" charset="0"/>
                                                </a:rPr>
                                                <m:t>𝑖</m:t>
                                              </m:r>
                                              <m:r>
                                                <a:rPr lang="en-US" i="1">
                                                  <a:solidFill>
                                                    <a:prstClr val="black"/>
                                                  </a:solidFill>
                                                  <a:latin typeface="Cambria Math" panose="02040503050406030204" pitchFamily="18" charset="0"/>
                                                  <a:ea typeface="Cambria Math" panose="02040503050406030204" pitchFamily="18" charset="0"/>
                                                </a:rPr>
                                                <m:t>+1, </m:t>
                                              </m:r>
                                              <m:r>
                                                <a:rPr lang="en-US" i="1">
                                                  <a:solidFill>
                                                    <a:prstClr val="black"/>
                                                  </a:solidFill>
                                                  <a:latin typeface="Cambria Math" panose="02040503050406030204" pitchFamily="18" charset="0"/>
                                                  <a:ea typeface="Cambria Math" panose="02040503050406030204" pitchFamily="18" charset="0"/>
                                                </a:rPr>
                                                <m:t>𝑖</m:t>
                                              </m:r>
                                            </m:sub>
                                          </m:sSub>
                                        </m:num>
                                        <m:den>
                                          <m:sSubSup>
                                            <m:sSubSupPr>
                                              <m:ctrlPr>
                                                <a:rPr lang="en-US" i="1">
                                                  <a:solidFill>
                                                    <a:prstClr val="black"/>
                                                  </a:solidFill>
                                                  <a:latin typeface="Cambria Math" panose="02040503050406030204" pitchFamily="18" charset="0"/>
                                                  <a:ea typeface="Cambria Math" panose="02040503050406030204" pitchFamily="18" charset="0"/>
                                                </a:rPr>
                                              </m:ctrlPr>
                                            </m:sSubSupPr>
                                            <m:e>
                                              <m:r>
                                                <a:rPr lang="en-US" i="1">
                                                  <a:solidFill>
                                                    <a:prstClr val="black"/>
                                                  </a:solidFill>
                                                  <a:latin typeface="Cambria Math" panose="02040503050406030204" pitchFamily="18" charset="0"/>
                                                  <a:ea typeface="Cambria Math" panose="02040503050406030204" pitchFamily="18" charset="0"/>
                                                </a:rPr>
                                                <m:t>𝑥</m:t>
                                              </m:r>
                                            </m:e>
                                            <m:sub>
                                              <m:r>
                                                <a:rPr lang="en-US" i="1">
                                                  <a:solidFill>
                                                    <a:prstClr val="black"/>
                                                  </a:solidFill>
                                                  <a:latin typeface="Cambria Math" panose="02040503050406030204" pitchFamily="18" charset="0"/>
                                                  <a:ea typeface="Cambria Math" panose="02040503050406030204" pitchFamily="18" charset="0"/>
                                                </a:rPr>
                                                <m:t>𝑖</m:t>
                                              </m:r>
                                              <m:r>
                                                <a:rPr lang="en-US" i="1">
                                                  <a:solidFill>
                                                    <a:prstClr val="black"/>
                                                  </a:solidFill>
                                                  <a:latin typeface="Cambria Math" panose="02040503050406030204" pitchFamily="18" charset="0"/>
                                                  <a:ea typeface="Cambria Math" panose="02040503050406030204" pitchFamily="18" charset="0"/>
                                                </a:rPr>
                                                <m:t>+1,</m:t>
                                              </m:r>
                                              <m:r>
                                                <a:rPr lang="en-US" i="1">
                                                  <a:solidFill>
                                                    <a:prstClr val="black"/>
                                                  </a:solidFill>
                                                  <a:latin typeface="Cambria Math" panose="02040503050406030204" pitchFamily="18" charset="0"/>
                                                  <a:ea typeface="Cambria Math" panose="02040503050406030204" pitchFamily="18" charset="0"/>
                                                </a:rPr>
                                                <m:t>𝑖</m:t>
                                              </m:r>
                                            </m:sub>
                                            <m:sup>
                                              <m:r>
                                                <a:rPr lang="en-US" i="1">
                                                  <a:solidFill>
                                                    <a:prstClr val="black"/>
                                                  </a:solidFill>
                                                  <a:latin typeface="Cambria Math" panose="02040503050406030204" pitchFamily="18" charset="0"/>
                                                  <a:ea typeface="Cambria Math" panose="02040503050406030204" pitchFamily="18" charset="0"/>
                                                </a:rPr>
                                                <m:t>2</m:t>
                                              </m:r>
                                            </m:sup>
                                          </m:sSubSup>
                                          <m:r>
                                            <a:rPr lang="en-US" i="1">
                                              <a:solidFill>
                                                <a:prstClr val="black"/>
                                              </a:solidFill>
                                              <a:latin typeface="Cambria Math" panose="02040503050406030204" pitchFamily="18" charset="0"/>
                                              <a:ea typeface="Cambria Math" panose="02040503050406030204" pitchFamily="18" charset="0"/>
                                            </a:rPr>
                                            <m:t>+</m:t>
                                          </m:r>
                                          <m:sSubSup>
                                            <m:sSubSupPr>
                                              <m:ctrlPr>
                                                <a:rPr lang="en-US" i="1">
                                                  <a:solidFill>
                                                    <a:prstClr val="black"/>
                                                  </a:solidFill>
                                                  <a:latin typeface="Cambria Math" panose="02040503050406030204" pitchFamily="18" charset="0"/>
                                                  <a:ea typeface="Cambria Math" panose="02040503050406030204" pitchFamily="18" charset="0"/>
                                                </a:rPr>
                                              </m:ctrlPr>
                                            </m:sSubSupPr>
                                            <m:e>
                                              <m:r>
                                                <a:rPr lang="en-US" i="1">
                                                  <a:solidFill>
                                                    <a:prstClr val="black"/>
                                                  </a:solidFill>
                                                  <a:latin typeface="Cambria Math" panose="02040503050406030204" pitchFamily="18" charset="0"/>
                                                  <a:ea typeface="Cambria Math" panose="02040503050406030204" pitchFamily="18" charset="0"/>
                                                </a:rPr>
                                                <m:t>𝑦</m:t>
                                              </m:r>
                                            </m:e>
                                            <m:sub>
                                              <m:r>
                                                <a:rPr lang="en-US" i="1">
                                                  <a:solidFill>
                                                    <a:prstClr val="black"/>
                                                  </a:solidFill>
                                                  <a:latin typeface="Cambria Math" panose="02040503050406030204" pitchFamily="18" charset="0"/>
                                                  <a:ea typeface="Cambria Math" panose="02040503050406030204" pitchFamily="18" charset="0"/>
                                                </a:rPr>
                                                <m:t>𝑖</m:t>
                                              </m:r>
                                              <m:r>
                                                <a:rPr lang="en-US" i="1">
                                                  <a:solidFill>
                                                    <a:prstClr val="black"/>
                                                  </a:solidFill>
                                                  <a:latin typeface="Cambria Math" panose="02040503050406030204" pitchFamily="18" charset="0"/>
                                                  <a:ea typeface="Cambria Math" panose="02040503050406030204" pitchFamily="18" charset="0"/>
                                                </a:rPr>
                                                <m:t>+1,</m:t>
                                              </m:r>
                                              <m:r>
                                                <a:rPr lang="en-US" i="1">
                                                  <a:solidFill>
                                                    <a:prstClr val="black"/>
                                                  </a:solidFill>
                                                  <a:latin typeface="Cambria Math" panose="02040503050406030204" pitchFamily="18" charset="0"/>
                                                  <a:ea typeface="Cambria Math" panose="02040503050406030204" pitchFamily="18" charset="0"/>
                                                </a:rPr>
                                                <m:t>𝑖</m:t>
                                              </m:r>
                                            </m:sub>
                                            <m:sup>
                                              <m:r>
                                                <a:rPr lang="en-US" i="1">
                                                  <a:solidFill>
                                                    <a:prstClr val="black"/>
                                                  </a:solidFill>
                                                  <a:latin typeface="Cambria Math" panose="02040503050406030204" pitchFamily="18" charset="0"/>
                                                  <a:ea typeface="Cambria Math" panose="02040503050406030204" pitchFamily="18" charset="0"/>
                                                </a:rPr>
                                                <m:t>2</m:t>
                                              </m:r>
                                            </m:sup>
                                          </m:sSubSup>
                                        </m:den>
                                      </m:f>
                                    </m:e>
                                    <m:e>
                                      <m:r>
                                        <a:rPr lang="en-US" sz="2800" b="0" i="1" smtClean="0">
                                          <a:solidFill>
                                            <a:prstClr val="black"/>
                                          </a:solidFill>
                                          <a:latin typeface="Cambria Math" panose="02040503050406030204" pitchFamily="18" charset="0"/>
                                          <a:ea typeface="Cambria Math" panose="02040503050406030204" pitchFamily="18" charset="0"/>
                                        </a:rPr>
                                        <m:t>0</m:t>
                                      </m:r>
                                    </m:e>
                                  </m:mr>
                                </m:m>
                              </m:e>
                            </m:mr>
                          </m:m>
                        </m:e>
                      </m:d>
                    </m:oMath>
                  </m:oMathPara>
                </a14:m>
                <a:endParaRPr lang="en-US" dirty="0"/>
              </a:p>
              <a:p>
                <a:pPr marL="0" indent="0">
                  <a:buNone/>
                </a:pPr>
                <a:endParaRPr lang="en-US" dirty="0"/>
              </a:p>
              <a:p>
                <a:pPr marL="0" indent="0">
                  <a:buNone/>
                </a:pPr>
                <a:endParaRPr lang="en" b="0" i="0" u="none" strike="noStrike" dirty="0">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0" indent="0">
                  <a:buNone/>
                </a:pPr>
                <a:endParaRPr lang="en" sz="2000" b="0" i="0" u="none" strike="noStrike" dirty="0">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0" indent="0">
                  <a:buNone/>
                </a:pPr>
                <a:endParaRPr lang="en-US" sz="2000" b="0" i="0" dirty="0">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0" indent="0">
                  <a:buNone/>
                </a:pPr>
                <a:endParaRPr lang="en-US" dirty="0">
                  <a:latin typeface=""/>
                </a:endParaRPr>
              </a:p>
              <a:p>
                <a:pPr marL="0" indent="0">
                  <a:buNone/>
                </a:pPr>
                <a:endParaRPr lang="ru-RU" dirty="0"/>
              </a:p>
            </p:txBody>
          </p:sp>
        </mc:Choice>
        <mc:Fallback xmlns="">
          <p:sp>
            <p:nvSpPr>
              <p:cNvPr id="3" name="Объект 2">
                <a:extLst>
                  <a:ext uri="{FF2B5EF4-FFF2-40B4-BE49-F238E27FC236}">
                    <a16:creationId xmlns:a16="http://schemas.microsoft.com/office/drawing/2014/main" id="{B0E4D003-6ED6-D6F5-C3C2-3599321C7D9E}"/>
                  </a:ext>
                </a:extLst>
              </p:cNvPr>
              <p:cNvSpPr>
                <a:spLocks noGrp="1" noRot="1" noChangeAspect="1" noMove="1" noResize="1" noEditPoints="1" noAdjustHandles="1" noChangeArrowheads="1" noChangeShapeType="1" noTextEdit="1"/>
              </p:cNvSpPr>
              <p:nvPr>
                <p:ph idx="1"/>
              </p:nvPr>
            </p:nvSpPr>
            <p:spPr>
              <a:xfrm>
                <a:off x="705035" y="473529"/>
                <a:ext cx="10515600" cy="5968091"/>
              </a:xfrm>
              <a:blipFill>
                <a:blip r:embed="rId2"/>
                <a:stretch>
                  <a:fillRect l="-1206" t="-212"/>
                </a:stretch>
              </a:blipFill>
            </p:spPr>
            <p:txBody>
              <a:bodyPr/>
              <a:lstStyle/>
              <a:p>
                <a:r>
                  <a:rPr lang="ru-RU">
                    <a:noFill/>
                  </a:rPr>
                  <a:t> </a:t>
                </a:r>
              </a:p>
            </p:txBody>
          </p:sp>
        </mc:Fallback>
      </mc:AlternateContent>
    </p:spTree>
    <p:extLst>
      <p:ext uri="{BB962C8B-B14F-4D97-AF65-F5344CB8AC3E}">
        <p14:creationId xmlns:p14="http://schemas.microsoft.com/office/powerpoint/2010/main" val="2158619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7BFC4516-2976-DCD1-C364-4C4084ABC537}"/>
                  </a:ext>
                </a:extLst>
              </p:cNvPr>
              <p:cNvSpPr>
                <a:spLocks noGrp="1"/>
              </p:cNvSpPr>
              <p:nvPr>
                <p:ph idx="1"/>
              </p:nvPr>
            </p:nvSpPr>
            <p:spPr>
              <a:xfrm>
                <a:off x="838200" y="943891"/>
                <a:ext cx="10515600" cy="4351338"/>
              </a:xfrm>
            </p:spPr>
            <p:txBody>
              <a:bodyPr>
                <a:noAutofit/>
              </a:bodyPr>
              <a:lstStyle/>
              <a:p>
                <a:pPr marL="0" indent="0">
                  <a:lnSpc>
                    <a:spcPct val="160000"/>
                  </a:lnSpc>
                  <a:buNone/>
                </a:pPr>
                <a:r>
                  <a:rPr lang="en" sz="2000" dirty="0">
                    <a:latin typeface="Segoe UI Historic" panose="020B0502040204020203" pitchFamily="34" charset="0"/>
                    <a:ea typeface="Segoe UI Historic" panose="020B0502040204020203" pitchFamily="34" charset="0"/>
                    <a:cs typeface="Segoe UI Historic" panose="020B0502040204020203" pitchFamily="34" charset="0"/>
                  </a:rPr>
                  <a:t>Prediction of state vector at time </a:t>
                </a:r>
                <a:r>
                  <a:rPr lang="en-US" sz="2000" dirty="0">
                    <a:latin typeface="Segoe UI Historic" panose="020B0502040204020203" pitchFamily="34" charset="0"/>
                    <a:ea typeface="Segoe UI Historic" panose="020B0502040204020203" pitchFamily="34" charset="0"/>
                    <a:cs typeface="Segoe UI Historic" panose="020B0502040204020203" pitchFamily="34" charset="0"/>
                  </a:rPr>
                  <a:t>i+1</a:t>
                </a:r>
                <a:r>
                  <a:rPr lang="en" sz="2000" dirty="0">
                    <a:latin typeface="Segoe UI Historic" panose="020B0502040204020203" pitchFamily="34" charset="0"/>
                    <a:ea typeface="Segoe UI Historic" panose="020B0502040204020203" pitchFamily="34" charset="0"/>
                    <a:cs typeface="Segoe UI Historic" panose="020B0502040204020203" pitchFamily="34" charset="0"/>
                  </a:rPr>
                  <a:t> using </a:t>
                </a:r>
                <a:r>
                  <a:rPr lang="en" sz="2000" dirty="0" err="1">
                    <a:latin typeface="Segoe UI Historic" panose="020B0502040204020203" pitchFamily="34" charset="0"/>
                    <a:ea typeface="Segoe UI Historic" panose="020B0502040204020203" pitchFamily="34" charset="0"/>
                    <a:cs typeface="Segoe UI Historic" panose="020B0502040204020203" pitchFamily="34" charset="0"/>
                  </a:rPr>
                  <a:t>i</a:t>
                </a:r>
                <a:r>
                  <a:rPr lang="ru-RU" sz="2000" dirty="0">
                    <a:latin typeface=""/>
                    <a:ea typeface="Segoe UI Historic" panose="020B0502040204020203" pitchFamily="34" charset="0"/>
                    <a:cs typeface="Segoe UI Historic" panose="020B0502040204020203" pitchFamily="34" charset="0"/>
                  </a:rPr>
                  <a:t> </a:t>
                </a:r>
                <a:r>
                  <a:rPr lang="en" sz="2000" dirty="0">
                    <a:latin typeface="Segoe UI Historic" panose="020B0502040204020203" pitchFamily="34" charset="0"/>
                    <a:ea typeface="Segoe UI Historic" panose="020B0502040204020203" pitchFamily="34" charset="0"/>
                    <a:cs typeface="Segoe UI Historic" panose="020B0502040204020203" pitchFamily="34" charset="0"/>
                  </a:rPr>
                  <a:t>measurements:</a:t>
                </a:r>
                <a:endParaRPr lang="en-US" sz="2000" b="0" i="1" dirty="0">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0" indent="0">
                  <a:lnSpc>
                    <a:spcPct val="160000"/>
                  </a:lnSpc>
                  <a:buNone/>
                </a:pPr>
                <a14:m>
                  <m:oMathPara xmlns:m="http://schemas.openxmlformats.org/officeDocument/2006/math">
                    <m:oMathParaPr>
                      <m:jc m:val="centerGroup"/>
                    </m:oMathParaPr>
                    <m:oMath xmlns:m="http://schemas.openxmlformats.org/officeDocument/2006/math">
                      <m:sSub>
                        <m:sSubPr>
                          <m:ctrlPr>
                            <a:rPr lang="en-US" sz="2000" b="0" i="1" smtClean="0">
                              <a:effectLst/>
                              <a:latin typeface="Cambria Math" panose="02040503050406030204" pitchFamily="18" charset="0"/>
                            </a:rPr>
                          </m:ctrlPr>
                        </m:sSubPr>
                        <m:e>
                          <m:r>
                            <a:rPr lang="en-US" sz="2000" b="0" i="1" smtClean="0">
                              <a:effectLst/>
                              <a:latin typeface="Cambria Math" panose="02040503050406030204" pitchFamily="18" charset="0"/>
                            </a:rPr>
                            <m:t>𝑋</m:t>
                          </m:r>
                        </m:e>
                        <m:sub>
                          <m:r>
                            <a:rPr lang="en-US" sz="2000" b="0" i="1" smtClean="0">
                              <a:effectLst/>
                              <a:latin typeface="Cambria Math" panose="02040503050406030204" pitchFamily="18" charset="0"/>
                            </a:rPr>
                            <m:t>𝑖</m:t>
                          </m:r>
                          <m:r>
                            <a:rPr lang="en-US" sz="2000" b="0" i="1" smtClean="0">
                              <a:effectLst/>
                              <a:latin typeface="Cambria Math" panose="02040503050406030204" pitchFamily="18" charset="0"/>
                            </a:rPr>
                            <m:t>+1,</m:t>
                          </m:r>
                          <m:r>
                            <a:rPr lang="en-US" sz="2000" b="0" i="1" smtClean="0">
                              <a:effectLst/>
                              <a:latin typeface="Cambria Math" panose="02040503050406030204" pitchFamily="18" charset="0"/>
                            </a:rPr>
                            <m:t>𝑖</m:t>
                          </m:r>
                        </m:sub>
                      </m:sSub>
                      <m:r>
                        <a:rPr lang="en-US" sz="2000" b="0" i="1" smtClean="0">
                          <a:effectLst/>
                          <a:latin typeface="Cambria Math" panose="02040503050406030204" pitchFamily="18" charset="0"/>
                        </a:rPr>
                        <m:t>=</m:t>
                      </m:r>
                      <m:sSub>
                        <m:sSubPr>
                          <m:ctrlPr>
                            <a:rPr lang="el-GR" sz="2000" b="0" i="1" smtClean="0">
                              <a:effectLst/>
                              <a:latin typeface="Cambria Math" panose="02040503050406030204" pitchFamily="18" charset="0"/>
                              <a:ea typeface="Cambria Math" panose="02040503050406030204" pitchFamily="18" charset="0"/>
                            </a:rPr>
                          </m:ctrlPr>
                        </m:sSubPr>
                        <m:e>
                          <m:r>
                            <m:rPr>
                              <m:sty m:val="p"/>
                            </m:rPr>
                            <a:rPr lang="el-GR" sz="2000" b="0" i="1" smtClean="0">
                              <a:effectLst/>
                              <a:latin typeface="Cambria Math" panose="02040503050406030204" pitchFamily="18" charset="0"/>
                              <a:ea typeface="Cambria Math" panose="02040503050406030204" pitchFamily="18" charset="0"/>
                            </a:rPr>
                            <m:t>Φ</m:t>
                          </m:r>
                        </m:e>
                        <m:sub>
                          <m:r>
                            <a:rPr lang="en-US" sz="2000" b="0" i="1" smtClean="0">
                              <a:effectLst/>
                              <a:latin typeface="Cambria Math" panose="02040503050406030204" pitchFamily="18" charset="0"/>
                              <a:ea typeface="Cambria Math" panose="02040503050406030204" pitchFamily="18" charset="0"/>
                            </a:rPr>
                            <m:t>𝑖</m:t>
                          </m:r>
                          <m:r>
                            <a:rPr lang="en-US" sz="2000" b="0" i="1" smtClean="0">
                              <a:effectLst/>
                              <a:latin typeface="Cambria Math" panose="02040503050406030204" pitchFamily="18" charset="0"/>
                              <a:ea typeface="Cambria Math" panose="02040503050406030204" pitchFamily="18" charset="0"/>
                            </a:rPr>
                            <m:t>+1,</m:t>
                          </m:r>
                          <m:r>
                            <a:rPr lang="en-US" sz="2000" b="0" i="1" smtClean="0">
                              <a:effectLst/>
                              <a:latin typeface="Cambria Math" panose="02040503050406030204" pitchFamily="18" charset="0"/>
                              <a:ea typeface="Cambria Math" panose="02040503050406030204" pitchFamily="18" charset="0"/>
                            </a:rPr>
                            <m:t>𝑖</m:t>
                          </m:r>
                        </m:sub>
                      </m:sSub>
                      <m:sSub>
                        <m:sSubPr>
                          <m:ctrlPr>
                            <a:rPr lang="el-GR" sz="2000" b="0" i="1" smtClean="0">
                              <a:effectLst/>
                              <a:latin typeface="Cambria Math" panose="02040503050406030204" pitchFamily="18" charset="0"/>
                              <a:ea typeface="Cambria Math" panose="02040503050406030204" pitchFamily="18" charset="0"/>
                            </a:rPr>
                          </m:ctrlPr>
                        </m:sSubPr>
                        <m:e>
                          <m:r>
                            <m:rPr>
                              <m:sty m:val="p"/>
                            </m:rPr>
                            <a:rPr lang="el-GR" sz="2000" b="0" i="1" smtClean="0">
                              <a:effectLst/>
                              <a:latin typeface="Cambria Math" panose="02040503050406030204" pitchFamily="18" charset="0"/>
                              <a:ea typeface="Cambria Math" panose="02040503050406030204" pitchFamily="18" charset="0"/>
                            </a:rPr>
                            <m:t>Χ</m:t>
                          </m:r>
                        </m:e>
                        <m:sub>
                          <m:r>
                            <a:rPr lang="en-US" sz="2000" b="0" i="1" smtClean="0">
                              <a:effectLst/>
                              <a:latin typeface="Cambria Math" panose="02040503050406030204" pitchFamily="18" charset="0"/>
                              <a:ea typeface="Cambria Math" panose="02040503050406030204" pitchFamily="18" charset="0"/>
                            </a:rPr>
                            <m:t>𝑖</m:t>
                          </m:r>
                          <m:r>
                            <a:rPr lang="en-US" sz="2000" b="0" i="1" smtClean="0">
                              <a:effectLst/>
                              <a:latin typeface="Cambria Math" panose="02040503050406030204" pitchFamily="18" charset="0"/>
                              <a:ea typeface="Cambria Math" panose="02040503050406030204" pitchFamily="18" charset="0"/>
                            </a:rPr>
                            <m:t>,</m:t>
                          </m:r>
                          <m:r>
                            <a:rPr lang="en-US" sz="2000" b="0" i="1" smtClean="0">
                              <a:effectLst/>
                              <a:latin typeface="Cambria Math" panose="02040503050406030204" pitchFamily="18" charset="0"/>
                              <a:ea typeface="Cambria Math" panose="02040503050406030204" pitchFamily="18" charset="0"/>
                            </a:rPr>
                            <m:t>𝑖</m:t>
                          </m:r>
                        </m:sub>
                      </m:sSub>
                    </m:oMath>
                  </m:oMathPara>
                </a14:m>
                <a:endParaRPr lang="en-US" sz="2000" b="0" i="0" dirty="0">
                  <a:effectLst/>
                  <a:latin typeface="Arial" panose="020B0604020202020204" pitchFamily="34" charset="0"/>
                </a:endParaRPr>
              </a:p>
              <a:p>
                <a:pPr marL="0" indent="0">
                  <a:lnSpc>
                    <a:spcPct val="100000"/>
                  </a:lnSpc>
                  <a:buNone/>
                </a:pPr>
                <a:r>
                  <a:rPr lang="en" sz="2000" b="0" i="0" u="none" strike="noStrike" dirty="0">
                    <a:effectLst/>
                    <a:latin typeface="Segoe UI Historic" panose="020B0502040204020203" pitchFamily="34" charset="0"/>
                    <a:ea typeface="Segoe UI Historic" panose="020B0502040204020203" pitchFamily="34" charset="0"/>
                    <a:cs typeface="Segoe UI Historic" panose="020B0502040204020203" pitchFamily="34" charset="0"/>
                  </a:rPr>
                  <a:t>Prediction error covariance matrix:</a:t>
                </a:r>
                <a:endParaRPr lang="en-US" sz="2000" b="0" i="0" dirty="0">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0" indent="0">
                  <a:lnSpc>
                    <a:spcPct val="160000"/>
                  </a:lnSpc>
                  <a:buNone/>
                </a:pPr>
                <a14:m>
                  <m:oMathPara xmlns:m="http://schemas.openxmlformats.org/officeDocument/2006/math">
                    <m:oMathParaPr>
                      <m:jc m:val="centerGroup"/>
                    </m:oMathParaPr>
                    <m:oMath xmlns:m="http://schemas.openxmlformats.org/officeDocument/2006/math">
                      <m:sSub>
                        <m:sSubPr>
                          <m:ctrlPr>
                            <a:rPr lang="en-US" sz="2000" b="0" i="1" smtClean="0">
                              <a:effectLst/>
                              <a:latin typeface="Cambria Math" panose="02040503050406030204" pitchFamily="18" charset="0"/>
                            </a:rPr>
                          </m:ctrlPr>
                        </m:sSubPr>
                        <m:e>
                          <m:r>
                            <a:rPr lang="en-US" sz="2000" b="0" i="1" smtClean="0">
                              <a:effectLst/>
                              <a:latin typeface="Cambria Math" panose="02040503050406030204" pitchFamily="18" charset="0"/>
                            </a:rPr>
                            <m:t>𝑃</m:t>
                          </m:r>
                        </m:e>
                        <m:sub>
                          <m:r>
                            <a:rPr lang="en-US" sz="2000" b="0" i="1" smtClean="0">
                              <a:effectLst/>
                              <a:latin typeface="Cambria Math" panose="02040503050406030204" pitchFamily="18" charset="0"/>
                            </a:rPr>
                            <m:t>𝑖</m:t>
                          </m:r>
                          <m:r>
                            <a:rPr lang="en-US" sz="2000" b="0" i="1" smtClean="0">
                              <a:effectLst/>
                              <a:latin typeface="Cambria Math" panose="02040503050406030204" pitchFamily="18" charset="0"/>
                            </a:rPr>
                            <m:t>+1,</m:t>
                          </m:r>
                          <m:r>
                            <a:rPr lang="en-US" sz="2000" b="0" i="1" smtClean="0">
                              <a:effectLst/>
                              <a:latin typeface="Cambria Math" panose="02040503050406030204" pitchFamily="18" charset="0"/>
                            </a:rPr>
                            <m:t>𝑖</m:t>
                          </m:r>
                        </m:sub>
                      </m:sSub>
                      <m:r>
                        <a:rPr lang="en-US" sz="2000" b="0" i="1" smtClean="0">
                          <a:effectLst/>
                          <a:latin typeface="Cambria Math" panose="02040503050406030204" pitchFamily="18" charset="0"/>
                        </a:rPr>
                        <m:t>=</m:t>
                      </m:r>
                      <m:sSub>
                        <m:sSubPr>
                          <m:ctrlPr>
                            <a:rPr lang="ru-RU" sz="2000" b="0" i="1" smtClean="0">
                              <a:effectLst/>
                              <a:latin typeface="Cambria Math" panose="02040503050406030204" pitchFamily="18" charset="0"/>
                            </a:rPr>
                          </m:ctrlPr>
                        </m:sSubPr>
                        <m:e>
                          <m:r>
                            <a:rPr lang="ru-RU" sz="2000" b="0" i="1" smtClean="0">
                              <a:effectLst/>
                              <a:latin typeface="Cambria Math" panose="02040503050406030204" pitchFamily="18" charset="0"/>
                            </a:rPr>
                            <m:t>Ф</m:t>
                          </m:r>
                        </m:e>
                        <m:sub>
                          <m:r>
                            <a:rPr lang="en-US" sz="2000" b="0" i="1" smtClean="0">
                              <a:effectLst/>
                              <a:latin typeface="Cambria Math" panose="02040503050406030204" pitchFamily="18" charset="0"/>
                            </a:rPr>
                            <m:t>𝑖</m:t>
                          </m:r>
                          <m:r>
                            <a:rPr lang="en-US" sz="2000" b="0" i="1" smtClean="0">
                              <a:effectLst/>
                              <a:latin typeface="Cambria Math" panose="02040503050406030204" pitchFamily="18" charset="0"/>
                            </a:rPr>
                            <m:t>+1,</m:t>
                          </m:r>
                          <m:r>
                            <a:rPr lang="en-US" sz="2000" b="0" i="1" smtClean="0">
                              <a:effectLst/>
                              <a:latin typeface="Cambria Math" panose="02040503050406030204" pitchFamily="18" charset="0"/>
                            </a:rPr>
                            <m:t>𝑖</m:t>
                          </m:r>
                        </m:sub>
                      </m:sSub>
                      <m:sSub>
                        <m:sSubPr>
                          <m:ctrlPr>
                            <a:rPr lang="ru-RU" sz="2000" b="0" i="1" smtClean="0">
                              <a:effectLst/>
                              <a:latin typeface="Cambria Math" panose="02040503050406030204" pitchFamily="18" charset="0"/>
                            </a:rPr>
                          </m:ctrlPr>
                        </m:sSubPr>
                        <m:e>
                          <m:r>
                            <a:rPr lang="en-US" sz="2000" b="0" i="1" smtClean="0">
                              <a:effectLst/>
                              <a:latin typeface="Cambria Math" panose="02040503050406030204" pitchFamily="18" charset="0"/>
                            </a:rPr>
                            <m:t>𝑃</m:t>
                          </m:r>
                        </m:e>
                        <m:sub>
                          <m:r>
                            <a:rPr lang="en-US" sz="2000" b="0" i="1" smtClean="0">
                              <a:effectLst/>
                              <a:latin typeface="Cambria Math" panose="02040503050406030204" pitchFamily="18" charset="0"/>
                            </a:rPr>
                            <m:t>𝑖</m:t>
                          </m:r>
                          <m:r>
                            <a:rPr lang="en-US" sz="2000" b="0" i="1" smtClean="0">
                              <a:effectLst/>
                              <a:latin typeface="Cambria Math" panose="02040503050406030204" pitchFamily="18" charset="0"/>
                            </a:rPr>
                            <m:t>,</m:t>
                          </m:r>
                          <m:r>
                            <a:rPr lang="en-US" sz="2000" b="0" i="1" smtClean="0">
                              <a:effectLst/>
                              <a:latin typeface="Cambria Math" panose="02040503050406030204" pitchFamily="18" charset="0"/>
                            </a:rPr>
                            <m:t>𝑖</m:t>
                          </m:r>
                        </m:sub>
                      </m:sSub>
                      <m:sSubSup>
                        <m:sSubSupPr>
                          <m:ctrlPr>
                            <a:rPr lang="ru-RU" sz="2000" b="0" i="1" smtClean="0">
                              <a:effectLst/>
                              <a:latin typeface="Cambria Math" panose="02040503050406030204" pitchFamily="18" charset="0"/>
                            </a:rPr>
                          </m:ctrlPr>
                        </m:sSubSupPr>
                        <m:e>
                          <m:r>
                            <a:rPr lang="ru-RU" sz="2000" b="0" i="1" smtClean="0">
                              <a:effectLst/>
                              <a:latin typeface="Cambria Math" panose="02040503050406030204" pitchFamily="18" charset="0"/>
                            </a:rPr>
                            <m:t>Ф</m:t>
                          </m:r>
                        </m:e>
                        <m:sub>
                          <m:r>
                            <a:rPr lang="en-US" sz="2000" b="0" i="1" smtClean="0">
                              <a:effectLst/>
                              <a:latin typeface="Cambria Math" panose="02040503050406030204" pitchFamily="18" charset="0"/>
                            </a:rPr>
                            <m:t>𝑖</m:t>
                          </m:r>
                          <m:r>
                            <a:rPr lang="en-US" sz="2000" b="0" i="1" smtClean="0">
                              <a:effectLst/>
                              <a:latin typeface="Cambria Math" panose="02040503050406030204" pitchFamily="18" charset="0"/>
                            </a:rPr>
                            <m:t>+1,</m:t>
                          </m:r>
                          <m:r>
                            <a:rPr lang="en-US" sz="2000" b="0" i="1" smtClean="0">
                              <a:effectLst/>
                              <a:latin typeface="Cambria Math" panose="02040503050406030204" pitchFamily="18" charset="0"/>
                            </a:rPr>
                            <m:t>𝑖</m:t>
                          </m:r>
                        </m:sub>
                        <m:sup>
                          <m:r>
                            <a:rPr lang="ru-RU" sz="2000" b="0" i="1" smtClean="0">
                              <a:effectLst/>
                              <a:latin typeface="Cambria Math" panose="02040503050406030204" pitchFamily="18" charset="0"/>
                            </a:rPr>
                            <m:t>Т</m:t>
                          </m:r>
                        </m:sup>
                      </m:sSubSup>
                      <m:r>
                        <a:rPr lang="en-US" sz="2000" b="0" i="1" smtClean="0">
                          <a:effectLst/>
                          <a:latin typeface="Cambria Math" panose="02040503050406030204" pitchFamily="18" charset="0"/>
                        </a:rPr>
                        <m:t>+</m:t>
                      </m:r>
                      <m:sSup>
                        <m:sSupPr>
                          <m:ctrlPr>
                            <a:rPr lang="en-US" sz="2000" b="0" i="1" smtClean="0">
                              <a:effectLst/>
                              <a:latin typeface="Cambria Math" panose="02040503050406030204" pitchFamily="18" charset="0"/>
                            </a:rPr>
                          </m:ctrlPr>
                        </m:sSupPr>
                        <m:e>
                          <m:r>
                            <a:rPr lang="en-US" sz="2000" b="0" i="1" smtClean="0">
                              <a:effectLst/>
                              <a:latin typeface="Cambria Math" panose="02040503050406030204" pitchFamily="18" charset="0"/>
                            </a:rPr>
                            <m:t>𝑄</m:t>
                          </m:r>
                        </m:e>
                        <m:sup>
                          <m:r>
                            <a:rPr lang="en-US" sz="2000" b="0" i="1" smtClean="0">
                              <a:effectLst/>
                              <a:latin typeface="Cambria Math" panose="02040503050406030204" pitchFamily="18" charset="0"/>
                            </a:rPr>
                            <m:t>𝑖</m:t>
                          </m:r>
                        </m:sup>
                      </m:sSup>
                    </m:oMath>
                  </m:oMathPara>
                </a14:m>
                <a:endParaRPr lang="en-US" sz="2000" b="0" i="0" dirty="0">
                  <a:effectLst/>
                  <a:latin typeface="Arial" panose="020B0604020202020204" pitchFamily="34" charset="0"/>
                </a:endParaRPr>
              </a:p>
              <a:p>
                <a:pPr marL="0" indent="0">
                  <a:lnSpc>
                    <a:spcPct val="100000"/>
                  </a:lnSpc>
                  <a:buNone/>
                </a:pPr>
                <a:r>
                  <a:rPr lang="en" sz="2000" b="0" i="0" u="none" strike="noStrike" dirty="0">
                    <a:effectLst/>
                    <a:latin typeface="Segoe UI Historic" panose="020B0502040204020203" pitchFamily="34" charset="0"/>
                    <a:ea typeface="Segoe UI Historic" panose="020B0502040204020203" pitchFamily="34" charset="0"/>
                    <a:cs typeface="Segoe UI Historic" panose="020B0502040204020203" pitchFamily="34" charset="0"/>
                  </a:rPr>
                  <a:t>Improved estimate by incorporating a new measurement:</a:t>
                </a:r>
              </a:p>
              <a:p>
                <a:pPr marL="0" indent="0">
                  <a:lnSpc>
                    <a:spcPct val="160000"/>
                  </a:lnSpc>
                  <a:buNone/>
                </a:pPr>
                <a14:m>
                  <m:oMathPara xmlns:m="http://schemas.openxmlformats.org/officeDocument/2006/math">
                    <m:oMathParaPr>
                      <m:jc m:val="centerGroup"/>
                    </m:oMathParaPr>
                    <m:oMath xmlns:m="http://schemas.openxmlformats.org/officeDocument/2006/math">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𝑋</m:t>
                          </m:r>
                        </m:e>
                        <m:sub>
                          <m:r>
                            <a:rPr lang="en-US" sz="2000" i="1">
                              <a:solidFill>
                                <a:prstClr val="black"/>
                              </a:solidFill>
                              <a:latin typeface="Cambria Math" panose="02040503050406030204" pitchFamily="18" charset="0"/>
                            </a:rPr>
                            <m:t>𝑖</m:t>
                          </m:r>
                          <m:r>
                            <a:rPr lang="en-US" sz="2000" i="1">
                              <a:solidFill>
                                <a:prstClr val="black"/>
                              </a:solidFill>
                              <a:latin typeface="Cambria Math" panose="02040503050406030204" pitchFamily="18" charset="0"/>
                            </a:rPr>
                            <m:t>+1,</m:t>
                          </m:r>
                          <m:r>
                            <a:rPr lang="en-US" sz="2000" i="1">
                              <a:solidFill>
                                <a:prstClr val="black"/>
                              </a:solidFill>
                              <a:latin typeface="Cambria Math" panose="02040503050406030204" pitchFamily="18" charset="0"/>
                            </a:rPr>
                            <m:t>𝑖</m:t>
                          </m:r>
                          <m:r>
                            <a:rPr lang="en-US" sz="2000" b="0" i="1" smtClean="0">
                              <a:solidFill>
                                <a:prstClr val="black"/>
                              </a:solidFill>
                              <a:latin typeface="Cambria Math" panose="02040503050406030204" pitchFamily="18" charset="0"/>
                            </a:rPr>
                            <m:t>+1</m:t>
                          </m:r>
                        </m:sub>
                      </m:sSub>
                      <m:r>
                        <a:rPr lang="en-US" sz="2000" i="1">
                          <a:solidFill>
                            <a:prstClr val="black"/>
                          </a:solidFill>
                          <a:latin typeface="Cambria Math" panose="02040503050406030204" pitchFamily="18" charset="0"/>
                        </a:rPr>
                        <m:t>=</m:t>
                      </m:r>
                      <m:sSub>
                        <m:sSubPr>
                          <m:ctrlPr>
                            <a:rPr lang="el-GR" sz="2000" i="1">
                              <a:solidFill>
                                <a:prstClr val="black"/>
                              </a:solidFill>
                              <a:latin typeface="Cambria Math" panose="02040503050406030204" pitchFamily="18" charset="0"/>
                              <a:ea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r>
                                <a:rPr lang="en-US" sz="2000" i="1">
                                  <a:latin typeface="Cambria Math" panose="02040503050406030204" pitchFamily="18" charset="0"/>
                                </a:rPr>
                                <m:t>+1,</m:t>
                              </m:r>
                              <m:r>
                                <a:rPr lang="en-US" sz="2000" i="1">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𝐾</m:t>
                          </m:r>
                        </m:e>
                        <m:sub>
                          <m:r>
                            <a:rPr lang="en-US" sz="2000" i="1">
                              <a:solidFill>
                                <a:prstClr val="black"/>
                              </a:solidFill>
                              <a:latin typeface="Cambria Math" panose="02040503050406030204" pitchFamily="18" charset="0"/>
                              <a:ea typeface="Cambria Math" panose="02040503050406030204" pitchFamily="18" charset="0"/>
                            </a:rPr>
                            <m:t>𝑖</m:t>
                          </m:r>
                          <m:r>
                            <a:rPr lang="en-US" sz="2000" i="1">
                              <a:solidFill>
                                <a:prstClr val="black"/>
                              </a:solidFill>
                              <a:latin typeface="Cambria Math" panose="02040503050406030204" pitchFamily="18" charset="0"/>
                              <a:ea typeface="Cambria Math" panose="02040503050406030204" pitchFamily="18" charset="0"/>
                            </a:rPr>
                            <m:t>+1</m:t>
                          </m:r>
                        </m:sub>
                      </m:sSub>
                      <m:r>
                        <a:rPr lang="en-US" sz="2000" b="0" i="1" smtClean="0">
                          <a:solidFill>
                            <a:prstClr val="black"/>
                          </a:solidFill>
                          <a:latin typeface="Cambria Math" panose="02040503050406030204" pitchFamily="18" charset="0"/>
                          <a:ea typeface="Cambria Math" panose="02040503050406030204" pitchFamily="18" charset="0"/>
                        </a:rPr>
                        <m:t>(</m:t>
                      </m:r>
                      <m:sSub>
                        <m:sSubPr>
                          <m:ctrlPr>
                            <a:rPr lang="el-GR" sz="2000" i="1">
                              <a:solidFill>
                                <a:prstClr val="black"/>
                              </a:solidFill>
                              <a:latin typeface="Cambria Math" panose="02040503050406030204" pitchFamily="18" charset="0"/>
                              <a:ea typeface="Cambria Math" panose="02040503050406030204" pitchFamily="18" charset="0"/>
                            </a:rPr>
                          </m:ctrlPr>
                        </m:sSubPr>
                        <m:e>
                          <m:r>
                            <a:rPr lang="en-US" sz="2000" b="0" i="1" smtClean="0">
                              <a:solidFill>
                                <a:prstClr val="black"/>
                              </a:solidFill>
                              <a:latin typeface="Cambria Math" panose="02040503050406030204" pitchFamily="18" charset="0"/>
                              <a:ea typeface="Cambria Math" panose="02040503050406030204" pitchFamily="18" charset="0"/>
                            </a:rPr>
                            <m:t>𝑧</m:t>
                          </m:r>
                        </m:e>
                        <m:sub>
                          <m:r>
                            <a:rPr lang="en-US" sz="2000" i="1">
                              <a:solidFill>
                                <a:prstClr val="black"/>
                              </a:solidFill>
                              <a:latin typeface="Cambria Math" panose="02040503050406030204" pitchFamily="18" charset="0"/>
                              <a:ea typeface="Cambria Math" panose="02040503050406030204" pitchFamily="18" charset="0"/>
                            </a:rPr>
                            <m:t>𝑖</m:t>
                          </m:r>
                          <m:r>
                            <a:rPr lang="en-US" sz="2000" b="0" i="1" smtClean="0">
                              <a:solidFill>
                                <a:prstClr val="black"/>
                              </a:solidFill>
                              <a:latin typeface="Cambria Math" panose="02040503050406030204" pitchFamily="18" charset="0"/>
                              <a:ea typeface="Cambria Math" panose="02040503050406030204" pitchFamily="18" charset="0"/>
                            </a:rPr>
                            <m:t>+1</m:t>
                          </m:r>
                        </m:sub>
                      </m:sSub>
                      <m:r>
                        <a:rPr lang="en-US" sz="2000" b="0" i="1" smtClean="0">
                          <a:solidFill>
                            <a:prstClr val="black"/>
                          </a:solidFill>
                          <a:latin typeface="Cambria Math" panose="02040503050406030204" pitchFamily="18" charset="0"/>
                          <a:ea typeface="Cambria Math" panose="02040503050406030204" pitchFamily="18" charset="0"/>
                        </a:rPr>
                        <m:t>−</m:t>
                      </m:r>
                      <m:sSub>
                        <m:sSubPr>
                          <m:ctrlPr>
                            <a:rPr lang="el-GR" sz="2000" i="1" smtClean="0">
                              <a:solidFill>
                                <a:prstClr val="black"/>
                              </a:solidFill>
                              <a:latin typeface="Cambria Math" panose="02040503050406030204" pitchFamily="18" charset="0"/>
                              <a:ea typeface="Cambria Math" panose="02040503050406030204" pitchFamily="18" charset="0"/>
                            </a:rPr>
                          </m:ctrlPr>
                        </m:sSubPr>
                        <m:e>
                          <m:r>
                            <a:rPr lang="en-US" sz="2000" b="0" i="1" smtClean="0">
                              <a:solidFill>
                                <a:prstClr val="black"/>
                              </a:solidFill>
                              <a:latin typeface="Cambria Math" panose="02040503050406030204" pitchFamily="18" charset="0"/>
                              <a:ea typeface="Cambria Math" panose="02040503050406030204" pitchFamily="18" charset="0"/>
                            </a:rPr>
                            <m:t>h</m:t>
                          </m:r>
                          <m:r>
                            <a:rPr lang="en-US" sz="2000" b="0" i="1" smtClean="0">
                              <a:solidFill>
                                <a:prstClr val="black"/>
                              </a:solidFill>
                              <a:latin typeface="Cambria Math" panose="02040503050406030204" pitchFamily="18" charset="0"/>
                              <a:ea typeface="Cambria Math" panose="02040503050406030204" pitchFamily="18" charset="0"/>
                            </a:rPr>
                            <m:t>(</m:t>
                          </m:r>
                          <m:r>
                            <m:rPr>
                              <m:sty m:val="p"/>
                            </m:rPr>
                            <a:rPr lang="el-GR" sz="2000" i="0">
                              <a:solidFill>
                                <a:prstClr val="black"/>
                              </a:solidFill>
                              <a:latin typeface="Cambria Math" panose="02040503050406030204" pitchFamily="18" charset="0"/>
                              <a:ea typeface="Cambria Math" panose="02040503050406030204" pitchFamily="18" charset="0"/>
                            </a:rPr>
                            <m:t>Χ</m:t>
                          </m:r>
                        </m:e>
                        <m:sub>
                          <m:r>
                            <a:rPr lang="en-US" sz="2000" i="1">
                              <a:solidFill>
                                <a:prstClr val="black"/>
                              </a:solidFill>
                              <a:latin typeface="Cambria Math" panose="02040503050406030204" pitchFamily="18" charset="0"/>
                              <a:ea typeface="Cambria Math" panose="02040503050406030204" pitchFamily="18" charset="0"/>
                            </a:rPr>
                            <m:t>𝑖</m:t>
                          </m:r>
                          <m:r>
                            <a:rPr lang="en-US" sz="2000" b="0" i="1" smtClean="0">
                              <a:solidFill>
                                <a:prstClr val="black"/>
                              </a:solidFill>
                              <a:latin typeface="Cambria Math" panose="02040503050406030204" pitchFamily="18" charset="0"/>
                              <a:ea typeface="Cambria Math" panose="02040503050406030204" pitchFamily="18" charset="0"/>
                            </a:rPr>
                            <m:t>+1</m:t>
                          </m:r>
                          <m:r>
                            <a:rPr lang="en-US" sz="2000" i="1">
                              <a:solidFill>
                                <a:prstClr val="black"/>
                              </a:solidFill>
                              <a:latin typeface="Cambria Math" panose="02040503050406030204" pitchFamily="18" charset="0"/>
                              <a:ea typeface="Cambria Math" panose="02040503050406030204" pitchFamily="18" charset="0"/>
                            </a:rPr>
                            <m:t>,</m:t>
                          </m:r>
                          <m:r>
                            <a:rPr lang="en-US" sz="2000" i="1">
                              <a:solidFill>
                                <a:prstClr val="black"/>
                              </a:solidFill>
                              <a:latin typeface="Cambria Math" panose="02040503050406030204" pitchFamily="18" charset="0"/>
                              <a:ea typeface="Cambria Math" panose="02040503050406030204" pitchFamily="18" charset="0"/>
                            </a:rPr>
                            <m:t>𝑖</m:t>
                          </m:r>
                        </m:sub>
                      </m:sSub>
                      <m:r>
                        <a:rPr lang="en-US" sz="2000" b="0" i="1" smtClean="0">
                          <a:solidFill>
                            <a:prstClr val="black"/>
                          </a:solidFill>
                          <a:latin typeface="Cambria Math" panose="02040503050406030204" pitchFamily="18" charset="0"/>
                          <a:ea typeface="Cambria Math" panose="02040503050406030204" pitchFamily="18" charset="0"/>
                        </a:rPr>
                        <m:t>))</m:t>
                      </m:r>
                    </m:oMath>
                  </m:oMathPara>
                </a14:m>
                <a:endParaRPr lang="en" sz="2000" b="0" i="0" u="none" strike="noStrike" dirty="0">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0" indent="0">
                  <a:lnSpc>
                    <a:spcPct val="100000"/>
                  </a:lnSpc>
                  <a:buNone/>
                </a:pPr>
                <a:r>
                  <a:rPr lang="en" sz="2000" b="0" i="0" u="none" strike="noStrike" dirty="0">
                    <a:effectLst/>
                    <a:latin typeface="Segoe UI Historic" panose="020B0502040204020203" pitchFamily="34" charset="0"/>
                    <a:ea typeface="Segoe UI Historic" panose="020B0502040204020203" pitchFamily="34" charset="0"/>
                    <a:cs typeface="Segoe UI Historic" panose="020B0502040204020203" pitchFamily="34" charset="0"/>
                  </a:rPr>
                  <a:t>Filter gain:</a:t>
                </a:r>
              </a:p>
              <a:p>
                <a:pPr marL="0" indent="0" algn="ctr">
                  <a:lnSpc>
                    <a:spcPct val="100000"/>
                  </a:lnSpc>
                  <a:buNone/>
                </a:pPr>
                <a14:m>
                  <m:oMath xmlns:m="http://schemas.openxmlformats.org/officeDocument/2006/math">
                    <m:sSub>
                      <m:sSubPr>
                        <m:ctrlPr>
                          <a:rPr lang="en" sz="2000" b="0" i="1" u="none" strike="noStrike" smtClean="0">
                            <a:effectLst/>
                            <a:latin typeface="Cambria Math" panose="02040503050406030204" pitchFamily="18" charset="0"/>
                            <a:ea typeface="Segoe UI Historic" panose="020B0502040204020203" pitchFamily="34" charset="0"/>
                            <a:cs typeface="Segoe UI Historic" panose="020B0502040204020203" pitchFamily="34" charset="0"/>
                          </a:rPr>
                        </m:ctrlPr>
                      </m:sSubPr>
                      <m:e>
                        <m:r>
                          <a:rPr lang="en-US" sz="2000" b="0" i="1" u="none" strike="noStrike" smtClean="0">
                            <a:effectLst/>
                            <a:latin typeface="Cambria Math" panose="02040503050406030204" pitchFamily="18" charset="0"/>
                            <a:ea typeface="Segoe UI Historic" panose="020B0502040204020203" pitchFamily="34" charset="0"/>
                            <a:cs typeface="Segoe UI Historic" panose="020B0502040204020203" pitchFamily="34" charset="0"/>
                          </a:rPr>
                          <m:t>𝐾</m:t>
                        </m:r>
                      </m:e>
                      <m:sub>
                        <m:r>
                          <a:rPr lang="en-US" sz="2000" b="0" i="1" u="none" strike="noStrike" smtClean="0">
                            <a:effectLst/>
                            <a:latin typeface="Cambria Math" panose="02040503050406030204" pitchFamily="18" charset="0"/>
                            <a:ea typeface="Segoe UI Historic" panose="020B0502040204020203" pitchFamily="34" charset="0"/>
                            <a:cs typeface="Segoe UI Historic" panose="020B0502040204020203" pitchFamily="34" charset="0"/>
                          </a:rPr>
                          <m:t>𝑖</m:t>
                        </m:r>
                        <m:r>
                          <a:rPr lang="en-US" sz="2000" b="0" i="1" u="none" strike="noStrike" smtClean="0">
                            <a:effectLst/>
                            <a:latin typeface="Cambria Math" panose="02040503050406030204" pitchFamily="18" charset="0"/>
                            <a:ea typeface="Segoe UI Historic" panose="020B0502040204020203" pitchFamily="34" charset="0"/>
                            <a:cs typeface="Segoe UI Historic" panose="020B0502040204020203" pitchFamily="34" charset="0"/>
                          </a:rPr>
                          <m:t>+1</m:t>
                        </m:r>
                      </m:sub>
                    </m:sSub>
                    <m:r>
                      <a:rPr lang="en-US" sz="2000" b="0" i="1" u="none" strike="noStrike" smtClean="0">
                        <a:effectLst/>
                        <a:latin typeface="Cambria Math" panose="02040503050406030204" pitchFamily="18" charset="0"/>
                        <a:ea typeface="Segoe UI Historic" panose="020B0502040204020203" pitchFamily="34" charset="0"/>
                        <a:cs typeface="Segoe UI Historic" panose="020B0502040204020203" pitchFamily="34"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r>
                          <a:rPr lang="en-US" sz="2000" i="1">
                            <a:latin typeface="Cambria Math" panose="02040503050406030204" pitchFamily="18" charset="0"/>
                          </a:rPr>
                          <m:t>+1,</m:t>
                        </m:r>
                        <m:r>
                          <a:rPr lang="en-US" sz="2000" i="1">
                            <a:latin typeface="Cambria Math" panose="02040503050406030204" pitchFamily="18" charset="0"/>
                          </a:rPr>
                          <m:t>𝑖</m:t>
                        </m:r>
                      </m:sub>
                    </m:sSub>
                    <m:sSup>
                      <m:sSupPr>
                        <m:ctrlPr>
                          <a:rPr lang="en-US" sz="2000" i="1" smtClean="0">
                            <a:latin typeface="Cambria Math" panose="02040503050406030204" pitchFamily="18" charset="0"/>
                          </a:rPr>
                        </m:ctrlPr>
                      </m:sSup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𝑑</m:t>
                                </m:r>
                                <m:sSub>
                                  <m:sSubPr>
                                    <m:ctrlPr>
                                      <a:rPr lang="el-GR" sz="2000" i="1">
                                        <a:solidFill>
                                          <a:prstClr val="black"/>
                                        </a:solidFill>
                                        <a:latin typeface="Cambria Math" panose="02040503050406030204" pitchFamily="18" charset="0"/>
                                        <a:ea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h</m:t>
                                    </m:r>
                                    <m:r>
                                      <a:rPr lang="en-US" sz="2000" i="1">
                                        <a:solidFill>
                                          <a:prstClr val="black"/>
                                        </a:solidFill>
                                        <a:latin typeface="Cambria Math" panose="02040503050406030204" pitchFamily="18" charset="0"/>
                                        <a:ea typeface="Cambria Math" panose="02040503050406030204" pitchFamily="18" charset="0"/>
                                      </a:rPr>
                                      <m:t>(</m:t>
                                    </m:r>
                                    <m:r>
                                      <m:rPr>
                                        <m:sty m:val="p"/>
                                      </m:rPr>
                                      <a:rPr lang="el-GR" sz="2000">
                                        <a:solidFill>
                                          <a:prstClr val="black"/>
                                        </a:solidFill>
                                        <a:latin typeface="Cambria Math" panose="02040503050406030204" pitchFamily="18" charset="0"/>
                                        <a:ea typeface="Cambria Math" panose="02040503050406030204" pitchFamily="18" charset="0"/>
                                      </a:rPr>
                                      <m:t>Χ</m:t>
                                    </m:r>
                                  </m:e>
                                  <m:sub>
                                    <m:r>
                                      <a:rPr lang="en-US" sz="2000" i="1">
                                        <a:solidFill>
                                          <a:prstClr val="black"/>
                                        </a:solidFill>
                                        <a:latin typeface="Cambria Math" panose="02040503050406030204" pitchFamily="18" charset="0"/>
                                        <a:ea typeface="Cambria Math" panose="02040503050406030204" pitchFamily="18" charset="0"/>
                                      </a:rPr>
                                      <m:t>𝑖</m:t>
                                    </m:r>
                                    <m:r>
                                      <a:rPr lang="en-US" sz="2000" i="1">
                                        <a:solidFill>
                                          <a:prstClr val="black"/>
                                        </a:solidFill>
                                        <a:latin typeface="Cambria Math" panose="02040503050406030204" pitchFamily="18" charset="0"/>
                                        <a:ea typeface="Cambria Math" panose="02040503050406030204" pitchFamily="18" charset="0"/>
                                      </a:rPr>
                                      <m:t>+1,</m:t>
                                    </m:r>
                                    <m:r>
                                      <a:rPr lang="en-US" sz="2000" i="1">
                                        <a:solidFill>
                                          <a:prstClr val="black"/>
                                        </a:solidFill>
                                        <a:latin typeface="Cambria Math" panose="02040503050406030204" pitchFamily="18" charset="0"/>
                                        <a:ea typeface="Cambria Math" panose="02040503050406030204" pitchFamily="18" charset="0"/>
                                      </a:rPr>
                                      <m:t>𝑖</m:t>
                                    </m:r>
                                  </m:sub>
                                </m:sSub>
                                <m:r>
                                  <a:rPr lang="en-US" sz="2000" i="1">
                                    <a:solidFill>
                                      <a:prstClr val="black"/>
                                    </a:solidFill>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rPr>
                                  <m:t>𝑑</m:t>
                                </m:r>
                                <m:sSub>
                                  <m:sSubPr>
                                    <m:ctrlPr>
                                      <a:rPr lang="el-GR" sz="2000" i="1">
                                        <a:solidFill>
                                          <a:prstClr val="black"/>
                                        </a:solidFill>
                                        <a:latin typeface="Cambria Math" panose="02040503050406030204" pitchFamily="18" charset="0"/>
                                        <a:ea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𝑋</m:t>
                                    </m:r>
                                  </m:e>
                                  <m:sub>
                                    <m:r>
                                      <a:rPr lang="en-US" sz="2000" i="1">
                                        <a:solidFill>
                                          <a:prstClr val="black"/>
                                        </a:solidFill>
                                        <a:latin typeface="Cambria Math" panose="02040503050406030204" pitchFamily="18" charset="0"/>
                                        <a:ea typeface="Cambria Math" panose="02040503050406030204" pitchFamily="18" charset="0"/>
                                      </a:rPr>
                                      <m:t>𝑖</m:t>
                                    </m:r>
                                    <m:r>
                                      <a:rPr lang="en-US" sz="2000" i="1">
                                        <a:solidFill>
                                          <a:prstClr val="black"/>
                                        </a:solidFill>
                                        <a:latin typeface="Cambria Math" panose="02040503050406030204" pitchFamily="18" charset="0"/>
                                        <a:ea typeface="Cambria Math" panose="02040503050406030204" pitchFamily="18" charset="0"/>
                                      </a:rPr>
                                      <m:t>+1,</m:t>
                                    </m:r>
                                    <m:r>
                                      <a:rPr lang="en-US" sz="2000" i="1">
                                        <a:solidFill>
                                          <a:prstClr val="black"/>
                                        </a:solidFill>
                                        <a:latin typeface="Cambria Math" panose="02040503050406030204" pitchFamily="18" charset="0"/>
                                        <a:ea typeface="Cambria Math" panose="02040503050406030204" pitchFamily="18" charset="0"/>
                                      </a:rPr>
                                      <m:t>𝑖</m:t>
                                    </m:r>
                                  </m:sub>
                                </m:sSub>
                              </m:den>
                            </m:f>
                          </m:e>
                        </m:d>
                      </m:e>
                      <m:sup>
                        <m:r>
                          <a:rPr lang="en-US" sz="2000" b="0" i="1" smtClean="0">
                            <a:latin typeface="Cambria Math" panose="02040503050406030204" pitchFamily="18" charset="0"/>
                          </a:rPr>
                          <m:t>𝑇</m:t>
                        </m:r>
                      </m:sup>
                    </m:sSup>
                    <m:sSup>
                      <m:sSupPr>
                        <m:ctrlPr>
                          <a:rPr lang="en-US" sz="2000" i="1" smtClean="0">
                            <a:latin typeface="Cambria Math" panose="02040503050406030204" pitchFamily="18" charset="0"/>
                          </a:rPr>
                        </m:ctrlPr>
                      </m:sSupPr>
                      <m:e>
                        <m:d>
                          <m:dPr>
                            <m:begChr m:val="["/>
                            <m:endChr m:val="]"/>
                            <m:ctrlPr>
                              <a:rPr lang="en-US" sz="2000" i="1">
                                <a:latin typeface="Cambria Math" panose="02040503050406030204" pitchFamily="18" charset="0"/>
                              </a:rPr>
                            </m:ctrlPr>
                          </m:d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𝑑</m:t>
                                    </m:r>
                                    <m:sSub>
                                      <m:sSubPr>
                                        <m:ctrlPr>
                                          <a:rPr lang="el-GR" sz="2000" i="1">
                                            <a:solidFill>
                                              <a:prstClr val="black"/>
                                            </a:solidFill>
                                            <a:latin typeface="Cambria Math" panose="02040503050406030204" pitchFamily="18" charset="0"/>
                                            <a:ea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h</m:t>
                                        </m:r>
                                        <m:r>
                                          <a:rPr lang="en-US" sz="2000" i="1">
                                            <a:solidFill>
                                              <a:prstClr val="black"/>
                                            </a:solidFill>
                                            <a:latin typeface="Cambria Math" panose="02040503050406030204" pitchFamily="18" charset="0"/>
                                            <a:ea typeface="Cambria Math" panose="02040503050406030204" pitchFamily="18" charset="0"/>
                                          </a:rPr>
                                          <m:t>(</m:t>
                                        </m:r>
                                        <m:r>
                                          <m:rPr>
                                            <m:sty m:val="p"/>
                                          </m:rPr>
                                          <a:rPr lang="el-GR" sz="2000">
                                            <a:solidFill>
                                              <a:prstClr val="black"/>
                                            </a:solidFill>
                                            <a:latin typeface="Cambria Math" panose="02040503050406030204" pitchFamily="18" charset="0"/>
                                            <a:ea typeface="Cambria Math" panose="02040503050406030204" pitchFamily="18" charset="0"/>
                                          </a:rPr>
                                          <m:t>Χ</m:t>
                                        </m:r>
                                      </m:e>
                                      <m:sub>
                                        <m:r>
                                          <a:rPr lang="en-US" sz="2000" i="1">
                                            <a:solidFill>
                                              <a:prstClr val="black"/>
                                            </a:solidFill>
                                            <a:latin typeface="Cambria Math" panose="02040503050406030204" pitchFamily="18" charset="0"/>
                                            <a:ea typeface="Cambria Math" panose="02040503050406030204" pitchFamily="18" charset="0"/>
                                          </a:rPr>
                                          <m:t>𝑖</m:t>
                                        </m:r>
                                        <m:r>
                                          <a:rPr lang="en-US" sz="2000" i="1">
                                            <a:solidFill>
                                              <a:prstClr val="black"/>
                                            </a:solidFill>
                                            <a:latin typeface="Cambria Math" panose="02040503050406030204" pitchFamily="18" charset="0"/>
                                            <a:ea typeface="Cambria Math" panose="02040503050406030204" pitchFamily="18" charset="0"/>
                                          </a:rPr>
                                          <m:t>+1,</m:t>
                                        </m:r>
                                        <m:r>
                                          <a:rPr lang="en-US" sz="2000" i="1">
                                            <a:solidFill>
                                              <a:prstClr val="black"/>
                                            </a:solidFill>
                                            <a:latin typeface="Cambria Math" panose="02040503050406030204" pitchFamily="18" charset="0"/>
                                            <a:ea typeface="Cambria Math" panose="02040503050406030204" pitchFamily="18" charset="0"/>
                                          </a:rPr>
                                          <m:t>𝑖</m:t>
                                        </m:r>
                                      </m:sub>
                                    </m:sSub>
                                    <m:r>
                                      <a:rPr lang="en-US" sz="2000" i="1">
                                        <a:solidFill>
                                          <a:prstClr val="black"/>
                                        </a:solidFill>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rPr>
                                      <m:t>𝑑</m:t>
                                    </m:r>
                                    <m:sSub>
                                      <m:sSubPr>
                                        <m:ctrlPr>
                                          <a:rPr lang="el-GR" sz="2000" i="1">
                                            <a:solidFill>
                                              <a:prstClr val="black"/>
                                            </a:solidFill>
                                            <a:latin typeface="Cambria Math" panose="02040503050406030204" pitchFamily="18" charset="0"/>
                                            <a:ea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𝑋</m:t>
                                        </m:r>
                                      </m:e>
                                      <m:sub>
                                        <m:r>
                                          <a:rPr lang="en-US" sz="2000" i="1">
                                            <a:solidFill>
                                              <a:prstClr val="black"/>
                                            </a:solidFill>
                                            <a:latin typeface="Cambria Math" panose="02040503050406030204" pitchFamily="18" charset="0"/>
                                            <a:ea typeface="Cambria Math" panose="02040503050406030204" pitchFamily="18" charset="0"/>
                                          </a:rPr>
                                          <m:t>𝑖</m:t>
                                        </m:r>
                                        <m:r>
                                          <a:rPr lang="en-US" sz="2000" i="1">
                                            <a:solidFill>
                                              <a:prstClr val="black"/>
                                            </a:solidFill>
                                            <a:latin typeface="Cambria Math" panose="02040503050406030204" pitchFamily="18" charset="0"/>
                                            <a:ea typeface="Cambria Math" panose="02040503050406030204" pitchFamily="18" charset="0"/>
                                          </a:rPr>
                                          <m:t>+1,</m:t>
                                        </m:r>
                                        <m:r>
                                          <a:rPr lang="en-US" sz="2000" i="1">
                                            <a:solidFill>
                                              <a:prstClr val="black"/>
                                            </a:solidFill>
                                            <a:latin typeface="Cambria Math" panose="02040503050406030204" pitchFamily="18" charset="0"/>
                                            <a:ea typeface="Cambria Math" panose="02040503050406030204" pitchFamily="18" charset="0"/>
                                          </a:rPr>
                                          <m:t>𝑖</m:t>
                                        </m:r>
                                      </m:sub>
                                    </m:sSub>
                                  </m:den>
                                </m:f>
                              </m:e>
                            </m:d>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r>
                                  <a:rPr lang="en-US" sz="2000" i="1">
                                    <a:latin typeface="Cambria Math" panose="02040503050406030204" pitchFamily="18" charset="0"/>
                                  </a:rPr>
                                  <m:t>+1,</m:t>
                                </m:r>
                                <m:r>
                                  <a:rPr lang="en-US" sz="2000" i="1">
                                    <a:latin typeface="Cambria Math" panose="02040503050406030204" pitchFamily="18" charset="0"/>
                                  </a:rPr>
                                  <m:t>𝑖</m:t>
                                </m:r>
                              </m:sub>
                            </m:sSub>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𝑑</m:t>
                                        </m:r>
                                        <m:sSub>
                                          <m:sSubPr>
                                            <m:ctrlPr>
                                              <a:rPr lang="el-GR" sz="2000" i="1">
                                                <a:solidFill>
                                                  <a:prstClr val="black"/>
                                                </a:solidFill>
                                                <a:latin typeface="Cambria Math" panose="02040503050406030204" pitchFamily="18" charset="0"/>
                                                <a:ea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h</m:t>
                                            </m:r>
                                            <m:r>
                                              <a:rPr lang="en-US" sz="2000" i="1">
                                                <a:solidFill>
                                                  <a:prstClr val="black"/>
                                                </a:solidFill>
                                                <a:latin typeface="Cambria Math" panose="02040503050406030204" pitchFamily="18" charset="0"/>
                                                <a:ea typeface="Cambria Math" panose="02040503050406030204" pitchFamily="18" charset="0"/>
                                              </a:rPr>
                                              <m:t>(</m:t>
                                            </m:r>
                                            <m:r>
                                              <m:rPr>
                                                <m:sty m:val="p"/>
                                              </m:rPr>
                                              <a:rPr lang="el-GR" sz="2000">
                                                <a:solidFill>
                                                  <a:prstClr val="black"/>
                                                </a:solidFill>
                                                <a:latin typeface="Cambria Math" panose="02040503050406030204" pitchFamily="18" charset="0"/>
                                                <a:ea typeface="Cambria Math" panose="02040503050406030204" pitchFamily="18" charset="0"/>
                                              </a:rPr>
                                              <m:t>Χ</m:t>
                                            </m:r>
                                          </m:e>
                                          <m:sub>
                                            <m:r>
                                              <a:rPr lang="en-US" sz="2000" i="1">
                                                <a:solidFill>
                                                  <a:prstClr val="black"/>
                                                </a:solidFill>
                                                <a:latin typeface="Cambria Math" panose="02040503050406030204" pitchFamily="18" charset="0"/>
                                                <a:ea typeface="Cambria Math" panose="02040503050406030204" pitchFamily="18" charset="0"/>
                                              </a:rPr>
                                              <m:t>𝑖</m:t>
                                            </m:r>
                                            <m:r>
                                              <a:rPr lang="en-US" sz="2000" i="1">
                                                <a:solidFill>
                                                  <a:prstClr val="black"/>
                                                </a:solidFill>
                                                <a:latin typeface="Cambria Math" panose="02040503050406030204" pitchFamily="18" charset="0"/>
                                                <a:ea typeface="Cambria Math" panose="02040503050406030204" pitchFamily="18" charset="0"/>
                                              </a:rPr>
                                              <m:t>+1,</m:t>
                                            </m:r>
                                            <m:r>
                                              <a:rPr lang="en-US" sz="2000" i="1">
                                                <a:solidFill>
                                                  <a:prstClr val="black"/>
                                                </a:solidFill>
                                                <a:latin typeface="Cambria Math" panose="02040503050406030204" pitchFamily="18" charset="0"/>
                                                <a:ea typeface="Cambria Math" panose="02040503050406030204" pitchFamily="18" charset="0"/>
                                              </a:rPr>
                                              <m:t>𝑖</m:t>
                                            </m:r>
                                          </m:sub>
                                        </m:sSub>
                                        <m:r>
                                          <a:rPr lang="en-US" sz="2000" i="1">
                                            <a:solidFill>
                                              <a:prstClr val="black"/>
                                            </a:solidFill>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rPr>
                                          <m:t>𝑑</m:t>
                                        </m:r>
                                        <m:sSub>
                                          <m:sSubPr>
                                            <m:ctrlPr>
                                              <a:rPr lang="el-GR" sz="2000" i="1">
                                                <a:solidFill>
                                                  <a:prstClr val="black"/>
                                                </a:solidFill>
                                                <a:latin typeface="Cambria Math" panose="02040503050406030204" pitchFamily="18" charset="0"/>
                                                <a:ea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𝑋</m:t>
                                            </m:r>
                                          </m:e>
                                          <m:sub>
                                            <m:r>
                                              <a:rPr lang="en-US" sz="2000" i="1">
                                                <a:solidFill>
                                                  <a:prstClr val="black"/>
                                                </a:solidFill>
                                                <a:latin typeface="Cambria Math" panose="02040503050406030204" pitchFamily="18" charset="0"/>
                                                <a:ea typeface="Cambria Math" panose="02040503050406030204" pitchFamily="18" charset="0"/>
                                              </a:rPr>
                                              <m:t>𝑖</m:t>
                                            </m:r>
                                            <m:r>
                                              <a:rPr lang="en-US" sz="2000" i="1">
                                                <a:solidFill>
                                                  <a:prstClr val="black"/>
                                                </a:solidFill>
                                                <a:latin typeface="Cambria Math" panose="02040503050406030204" pitchFamily="18" charset="0"/>
                                                <a:ea typeface="Cambria Math" panose="02040503050406030204" pitchFamily="18" charset="0"/>
                                              </a:rPr>
                                              <m:t>+1,</m:t>
                                            </m:r>
                                            <m:r>
                                              <a:rPr lang="en-US" sz="2000" i="1">
                                                <a:solidFill>
                                                  <a:prstClr val="black"/>
                                                </a:solidFill>
                                                <a:latin typeface="Cambria Math" panose="02040503050406030204" pitchFamily="18" charset="0"/>
                                                <a:ea typeface="Cambria Math" panose="02040503050406030204" pitchFamily="18" charset="0"/>
                                              </a:rPr>
                                              <m:t>𝑖</m:t>
                                            </m:r>
                                          </m:sub>
                                        </m:sSub>
                                      </m:den>
                                    </m:f>
                                  </m:e>
                                </m:d>
                              </m:e>
                              <m:sup>
                                <m:r>
                                  <a:rPr lang="en-US" sz="2000" i="1">
                                    <a:latin typeface="Cambria Math" panose="02040503050406030204" pitchFamily="18" charset="0"/>
                                  </a:rPr>
                                  <m:t>𝑇</m:t>
                                </m:r>
                              </m:sup>
                            </m:s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e>
                        </m:d>
                      </m:e>
                      <m:sup>
                        <m:r>
                          <a:rPr lang="en-US" sz="2000" b="0" i="1" smtClean="0">
                            <a:latin typeface="Cambria Math" panose="02040503050406030204" pitchFamily="18" charset="0"/>
                          </a:rPr>
                          <m:t>−1</m:t>
                        </m:r>
                      </m:sup>
                    </m:sSup>
                  </m:oMath>
                </a14:m>
                <a:endParaRPr lang="en-US" sz="2000" dirty="0"/>
              </a:p>
              <a:p>
                <a:pPr marL="0" indent="0">
                  <a:lnSpc>
                    <a:spcPct val="150000"/>
                  </a:lnSpc>
                  <a:buNone/>
                </a:pPr>
                <a:r>
                  <a:rPr lang="en" sz="2000" dirty="0">
                    <a:latin typeface="Segoe UI Historic" panose="020B0502040204020203" pitchFamily="34" charset="0"/>
                    <a:ea typeface="Segoe UI Historic" panose="020B0502040204020203" pitchFamily="34" charset="0"/>
                    <a:cs typeface="Segoe UI Historic" panose="020B0502040204020203" pitchFamily="34" charset="0"/>
                  </a:rPr>
                  <a:t>Filtration error covariance matrix:</a:t>
                </a:r>
                <a:endParaRPr lang="en-US" sz="20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0" indent="0" algn="ctr">
                  <a:lnSpc>
                    <a:spcPct val="100000"/>
                  </a:lnSpc>
                  <a:buNone/>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b="0" i="1" smtClean="0">
                              <a:solidFill>
                                <a:prstClr val="black"/>
                              </a:solidFill>
                              <a:latin typeface="Cambria Math" panose="02040503050406030204" pitchFamily="18" charset="0"/>
                            </a:rPr>
                            <m:t>𝑃</m:t>
                          </m:r>
                        </m:e>
                        <m:sub>
                          <m:r>
                            <a:rPr lang="en-US" sz="2000" i="1">
                              <a:solidFill>
                                <a:prstClr val="black"/>
                              </a:solidFill>
                              <a:latin typeface="Cambria Math" panose="02040503050406030204" pitchFamily="18" charset="0"/>
                            </a:rPr>
                            <m:t>𝑖</m:t>
                          </m:r>
                          <m:r>
                            <a:rPr lang="en-US" sz="2000" i="1">
                              <a:solidFill>
                                <a:prstClr val="black"/>
                              </a:solidFill>
                              <a:latin typeface="Cambria Math" panose="02040503050406030204" pitchFamily="18" charset="0"/>
                            </a:rPr>
                            <m:t>+1,</m:t>
                          </m:r>
                          <m:r>
                            <a:rPr lang="en-US" sz="2000" i="1">
                              <a:solidFill>
                                <a:prstClr val="black"/>
                              </a:solidFill>
                              <a:latin typeface="Cambria Math" panose="02040503050406030204" pitchFamily="18" charset="0"/>
                            </a:rPr>
                            <m:t>𝑖</m:t>
                          </m:r>
                          <m:r>
                            <a:rPr lang="en-US" sz="2000" b="0" i="1" smtClean="0">
                              <a:solidFill>
                                <a:prstClr val="black"/>
                              </a:solidFill>
                              <a:latin typeface="Cambria Math" panose="02040503050406030204" pitchFamily="18" charset="0"/>
                            </a:rPr>
                            <m:t>+1</m:t>
                          </m:r>
                        </m:sub>
                      </m:sSub>
                      <m:r>
                        <a:rPr lang="en-US" sz="2000" i="1">
                          <a:solidFill>
                            <a:prstClr val="black"/>
                          </a:solidFill>
                          <a:latin typeface="Cambria Math" panose="02040503050406030204" pitchFamily="18" charset="0"/>
                        </a:rPr>
                        <m:t>=</m:t>
                      </m:r>
                      <m:d>
                        <m:dPr>
                          <m:begChr m:val="["/>
                          <m:endChr m:val="]"/>
                          <m:ctrlPr>
                            <a:rPr lang="en-US" sz="2000" i="1" smtClean="0">
                              <a:solidFill>
                                <a:prstClr val="black"/>
                              </a:solidFill>
                              <a:latin typeface="Cambria Math" panose="02040503050406030204" pitchFamily="18" charset="0"/>
                            </a:rPr>
                          </m:ctrlPr>
                        </m:dPr>
                        <m:e>
                          <m:sSub>
                            <m:sSubPr>
                              <m:ctrlPr>
                                <a:rPr lang="el-GR" sz="2000" i="1">
                                  <a:solidFill>
                                    <a:prstClr val="black"/>
                                  </a:solidFill>
                                  <a:latin typeface="Cambria Math" panose="02040503050406030204" pitchFamily="18" charset="0"/>
                                  <a:ea typeface="Cambria Math" panose="02040503050406030204" pitchFamily="18" charset="0"/>
                                </a:rPr>
                              </m:ctrlPr>
                            </m:sSubPr>
                            <m:e>
                              <m:r>
                                <a:rPr lang="en-US" sz="2000" b="0" i="1" smtClean="0">
                                  <a:solidFill>
                                    <a:prstClr val="black"/>
                                  </a:solidFill>
                                  <a:latin typeface="Cambria Math" panose="02040503050406030204" pitchFamily="18" charset="0"/>
                                  <a:ea typeface="Cambria Math" panose="02040503050406030204" pitchFamily="18" charset="0"/>
                                </a:rPr>
                                <m:t>𝐼</m:t>
                              </m:r>
                              <m:r>
                                <a:rPr lang="en-US" sz="2000" b="0" i="1" smtClean="0">
                                  <a:solidFill>
                                    <a:prstClr val="black"/>
                                  </a:solidFill>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𝐾</m:t>
                              </m:r>
                            </m:e>
                            <m:sub>
                              <m:r>
                                <a:rPr lang="en-US" sz="2000" i="1">
                                  <a:solidFill>
                                    <a:prstClr val="black"/>
                                  </a:solidFill>
                                  <a:latin typeface="Cambria Math" panose="02040503050406030204" pitchFamily="18" charset="0"/>
                                  <a:ea typeface="Cambria Math" panose="02040503050406030204" pitchFamily="18" charset="0"/>
                                </a:rPr>
                                <m:t>𝑖</m:t>
                              </m:r>
                              <m:r>
                                <a:rPr lang="en-US" sz="2000" i="1">
                                  <a:solidFill>
                                    <a:prstClr val="black"/>
                                  </a:solidFill>
                                  <a:latin typeface="Cambria Math" panose="02040503050406030204" pitchFamily="18" charset="0"/>
                                  <a:ea typeface="Cambria Math" panose="02040503050406030204" pitchFamily="18" charset="0"/>
                                </a:rPr>
                                <m:t>+1</m:t>
                              </m:r>
                            </m:sub>
                          </m:sSub>
                          <m:d>
                            <m:dPr>
                              <m:ctrlPr>
                                <a:rPr lang="en-US" sz="2000" i="1" smtClean="0">
                                  <a:solidFill>
                                    <a:prstClr val="black"/>
                                  </a:solidFill>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𝑑</m:t>
                                  </m:r>
                                  <m:sSub>
                                    <m:sSubPr>
                                      <m:ctrlPr>
                                        <a:rPr lang="el-GR" sz="2000" i="1">
                                          <a:solidFill>
                                            <a:prstClr val="black"/>
                                          </a:solidFill>
                                          <a:latin typeface="Cambria Math" panose="02040503050406030204" pitchFamily="18" charset="0"/>
                                          <a:ea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h</m:t>
                                      </m:r>
                                      <m:r>
                                        <a:rPr lang="en-US" sz="2000" i="1">
                                          <a:solidFill>
                                            <a:prstClr val="black"/>
                                          </a:solidFill>
                                          <a:latin typeface="Cambria Math" panose="02040503050406030204" pitchFamily="18" charset="0"/>
                                          <a:ea typeface="Cambria Math" panose="02040503050406030204" pitchFamily="18" charset="0"/>
                                        </a:rPr>
                                        <m:t>(</m:t>
                                      </m:r>
                                      <m:r>
                                        <m:rPr>
                                          <m:sty m:val="p"/>
                                        </m:rPr>
                                        <a:rPr lang="el-GR" sz="2000">
                                          <a:solidFill>
                                            <a:prstClr val="black"/>
                                          </a:solidFill>
                                          <a:latin typeface="Cambria Math" panose="02040503050406030204" pitchFamily="18" charset="0"/>
                                          <a:ea typeface="Cambria Math" panose="02040503050406030204" pitchFamily="18" charset="0"/>
                                        </a:rPr>
                                        <m:t>Χ</m:t>
                                      </m:r>
                                    </m:e>
                                    <m:sub>
                                      <m:r>
                                        <a:rPr lang="en-US" sz="2000" i="1">
                                          <a:solidFill>
                                            <a:prstClr val="black"/>
                                          </a:solidFill>
                                          <a:latin typeface="Cambria Math" panose="02040503050406030204" pitchFamily="18" charset="0"/>
                                          <a:ea typeface="Cambria Math" panose="02040503050406030204" pitchFamily="18" charset="0"/>
                                        </a:rPr>
                                        <m:t>𝑖</m:t>
                                      </m:r>
                                      <m:r>
                                        <a:rPr lang="en-US" sz="2000" i="1">
                                          <a:solidFill>
                                            <a:prstClr val="black"/>
                                          </a:solidFill>
                                          <a:latin typeface="Cambria Math" panose="02040503050406030204" pitchFamily="18" charset="0"/>
                                          <a:ea typeface="Cambria Math" panose="02040503050406030204" pitchFamily="18" charset="0"/>
                                        </a:rPr>
                                        <m:t>+1,</m:t>
                                      </m:r>
                                      <m:r>
                                        <a:rPr lang="en-US" sz="2000" i="1">
                                          <a:solidFill>
                                            <a:prstClr val="black"/>
                                          </a:solidFill>
                                          <a:latin typeface="Cambria Math" panose="02040503050406030204" pitchFamily="18" charset="0"/>
                                          <a:ea typeface="Cambria Math" panose="02040503050406030204" pitchFamily="18" charset="0"/>
                                        </a:rPr>
                                        <m:t>𝑖</m:t>
                                      </m:r>
                                    </m:sub>
                                  </m:sSub>
                                  <m:r>
                                    <a:rPr lang="en-US" sz="2000" i="1">
                                      <a:solidFill>
                                        <a:prstClr val="black"/>
                                      </a:solidFill>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rPr>
                                    <m:t>𝑑</m:t>
                                  </m:r>
                                  <m:sSub>
                                    <m:sSubPr>
                                      <m:ctrlPr>
                                        <a:rPr lang="el-GR" sz="2000" i="1">
                                          <a:solidFill>
                                            <a:prstClr val="black"/>
                                          </a:solidFill>
                                          <a:latin typeface="Cambria Math" panose="02040503050406030204" pitchFamily="18" charset="0"/>
                                          <a:ea typeface="Cambria Math" panose="02040503050406030204" pitchFamily="18" charset="0"/>
                                        </a:rPr>
                                      </m:ctrlPr>
                                    </m:sSubPr>
                                    <m:e>
                                      <m:r>
                                        <a:rPr lang="en-US" sz="2000" i="1">
                                          <a:solidFill>
                                            <a:prstClr val="black"/>
                                          </a:solidFill>
                                          <a:latin typeface="Cambria Math" panose="02040503050406030204" pitchFamily="18" charset="0"/>
                                          <a:ea typeface="Cambria Math" panose="02040503050406030204" pitchFamily="18" charset="0"/>
                                        </a:rPr>
                                        <m:t>𝑋</m:t>
                                      </m:r>
                                    </m:e>
                                    <m:sub>
                                      <m:r>
                                        <a:rPr lang="en-US" sz="2000" i="1">
                                          <a:solidFill>
                                            <a:prstClr val="black"/>
                                          </a:solidFill>
                                          <a:latin typeface="Cambria Math" panose="02040503050406030204" pitchFamily="18" charset="0"/>
                                          <a:ea typeface="Cambria Math" panose="02040503050406030204" pitchFamily="18" charset="0"/>
                                        </a:rPr>
                                        <m:t>𝑖</m:t>
                                      </m:r>
                                      <m:r>
                                        <a:rPr lang="en-US" sz="2000" i="1">
                                          <a:solidFill>
                                            <a:prstClr val="black"/>
                                          </a:solidFill>
                                          <a:latin typeface="Cambria Math" panose="02040503050406030204" pitchFamily="18" charset="0"/>
                                          <a:ea typeface="Cambria Math" panose="02040503050406030204" pitchFamily="18" charset="0"/>
                                        </a:rPr>
                                        <m:t>+1,</m:t>
                                      </m:r>
                                      <m:r>
                                        <a:rPr lang="en-US" sz="2000" i="1">
                                          <a:solidFill>
                                            <a:prstClr val="black"/>
                                          </a:solidFill>
                                          <a:latin typeface="Cambria Math" panose="02040503050406030204" pitchFamily="18" charset="0"/>
                                          <a:ea typeface="Cambria Math" panose="02040503050406030204" pitchFamily="18" charset="0"/>
                                        </a:rPr>
                                        <m:t>𝑖</m:t>
                                      </m:r>
                                    </m:sub>
                                  </m:sSub>
                                </m:den>
                              </m:f>
                            </m:e>
                          </m:d>
                          <m:r>
                            <m:rPr>
                              <m:nor/>
                            </m:rPr>
                            <a:rPr lang="en" sz="2000" dirty="0">
                              <a:latin typeface="Segoe UI Historic" panose="020B0502040204020203" pitchFamily="34" charset="0"/>
                              <a:ea typeface="Segoe UI Historic" panose="020B0502040204020203" pitchFamily="34" charset="0"/>
                              <a:cs typeface="Segoe UI Historic" panose="020B0502040204020203" pitchFamily="34" charset="0"/>
                            </a:rPr>
                            <m:t> </m:t>
                          </m:r>
                        </m:e>
                      </m:d>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r>
                            <a:rPr lang="en-US" sz="2000" i="1">
                              <a:latin typeface="Cambria Math" panose="02040503050406030204" pitchFamily="18" charset="0"/>
                            </a:rPr>
                            <m:t>+1,</m:t>
                          </m:r>
                          <m:r>
                            <a:rPr lang="en-US" sz="2000" i="1">
                              <a:latin typeface="Cambria Math" panose="02040503050406030204" pitchFamily="18" charset="0"/>
                            </a:rPr>
                            <m:t>𝑖</m:t>
                          </m:r>
                        </m:sub>
                      </m:sSub>
                    </m:oMath>
                  </m:oMathPara>
                </a14:m>
                <a:endParaRPr lang="ru-RU" sz="2000" dirty="0"/>
              </a:p>
            </p:txBody>
          </p:sp>
        </mc:Choice>
        <mc:Fallback xmlns="">
          <p:sp>
            <p:nvSpPr>
              <p:cNvPr id="3" name="Объект 2">
                <a:extLst>
                  <a:ext uri="{FF2B5EF4-FFF2-40B4-BE49-F238E27FC236}">
                    <a16:creationId xmlns:a16="http://schemas.microsoft.com/office/drawing/2014/main" id="{7BFC4516-2976-DCD1-C364-4C4084ABC537}"/>
                  </a:ext>
                </a:extLst>
              </p:cNvPr>
              <p:cNvSpPr>
                <a:spLocks noGrp="1" noRot="1" noChangeAspect="1" noMove="1" noResize="1" noEditPoints="1" noAdjustHandles="1" noChangeArrowheads="1" noChangeShapeType="1" noTextEdit="1"/>
              </p:cNvSpPr>
              <p:nvPr>
                <p:ph idx="1"/>
              </p:nvPr>
            </p:nvSpPr>
            <p:spPr>
              <a:xfrm>
                <a:off x="838200" y="943891"/>
                <a:ext cx="10515600" cy="4351338"/>
              </a:xfrm>
              <a:blipFill>
                <a:blip r:embed="rId2"/>
                <a:stretch>
                  <a:fillRect l="-724" b="-28198"/>
                </a:stretch>
              </a:blipFill>
            </p:spPr>
            <p:txBody>
              <a:bodyPr/>
              <a:lstStyle/>
              <a:p>
                <a:r>
                  <a:rPr lang="ru-RU">
                    <a:noFill/>
                  </a:rPr>
                  <a:t> </a:t>
                </a:r>
              </a:p>
            </p:txBody>
          </p:sp>
        </mc:Fallback>
      </mc:AlternateContent>
      <p:sp>
        <p:nvSpPr>
          <p:cNvPr id="5" name="TextBox 4">
            <a:extLst>
              <a:ext uri="{FF2B5EF4-FFF2-40B4-BE49-F238E27FC236}">
                <a16:creationId xmlns:a16="http://schemas.microsoft.com/office/drawing/2014/main" id="{68DA0492-E02C-5D42-9CBE-A54F0F95A083}"/>
              </a:ext>
            </a:extLst>
          </p:cNvPr>
          <p:cNvSpPr txBox="1"/>
          <p:nvPr/>
        </p:nvSpPr>
        <p:spPr>
          <a:xfrm>
            <a:off x="838200" y="150369"/>
            <a:ext cx="10515600" cy="954107"/>
          </a:xfrm>
          <a:prstGeom prst="rect">
            <a:avLst/>
          </a:prstGeom>
          <a:noFill/>
        </p:spPr>
        <p:txBody>
          <a:bodyPr wrap="square">
            <a:spAutoFit/>
          </a:bodyPr>
          <a:lstStyle/>
          <a:p>
            <a:pPr marL="0" indent="0">
              <a:buNone/>
            </a:pPr>
            <a:r>
              <a:rPr lang="en-US" sz="2800" dirty="0">
                <a:latin typeface="Segoe UI Historic" panose="020B0502040204020203" pitchFamily="34" charset="0"/>
                <a:ea typeface="Segoe UI Historic" panose="020B0502040204020203" pitchFamily="34" charset="0"/>
                <a:cs typeface="Segoe UI Historic" panose="020B0502040204020203" pitchFamily="34" charset="0"/>
              </a:rPr>
              <a:t>Only Extended variation of Kalman filter works with function h. </a:t>
            </a:r>
          </a:p>
          <a:p>
            <a:pPr marL="0" indent="0">
              <a:buNone/>
            </a:pPr>
            <a:r>
              <a:rPr lang="en-US" sz="2800" dirty="0">
                <a:latin typeface="Segoe UI Historic" panose="020B0502040204020203" pitchFamily="34" charset="0"/>
                <a:ea typeface="Segoe UI Historic" panose="020B0502040204020203" pitchFamily="34" charset="0"/>
                <a:cs typeface="Segoe UI Historic" panose="020B0502040204020203" pitchFamily="34" charset="0"/>
              </a:rPr>
              <a:t>In order to use it we need: </a:t>
            </a:r>
          </a:p>
        </p:txBody>
      </p:sp>
    </p:spTree>
    <p:extLst>
      <p:ext uri="{BB962C8B-B14F-4D97-AF65-F5344CB8AC3E}">
        <p14:creationId xmlns:p14="http://schemas.microsoft.com/office/powerpoint/2010/main" val="3021772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68DF49-DC27-1BF3-F068-1E470BABA4F4}"/>
              </a:ext>
            </a:extLst>
          </p:cNvPr>
          <p:cNvSpPr>
            <a:spLocks noGrp="1"/>
          </p:cNvSpPr>
          <p:nvPr>
            <p:ph type="title"/>
          </p:nvPr>
        </p:nvSpPr>
        <p:spPr>
          <a:xfrm>
            <a:off x="999218" y="1601898"/>
            <a:ext cx="3556454" cy="1325563"/>
          </a:xfrm>
        </p:spPr>
        <p:txBody>
          <a:bodyPr>
            <a:normAutofit/>
          </a:bodyPr>
          <a:lstStyle/>
          <a:p>
            <a:r>
              <a:rPr lang="en-US" sz="2800" dirty="0">
                <a:latin typeface="Segoe UI Historic" panose="020B0502040204020203" pitchFamily="34" charset="0"/>
                <a:ea typeface="Segoe UI Historic" panose="020B0502040204020203" pitchFamily="34" charset="0"/>
                <a:cs typeface="Segoe UI Historic" panose="020B0502040204020203" pitchFamily="34" charset="0"/>
              </a:rPr>
              <a:t>Initial measurements</a:t>
            </a:r>
            <a:endParaRPr lang="ru-RU" sz="2800" dirty="0">
              <a:ea typeface="Segoe UI Historic" panose="020B0502040204020203" pitchFamily="34" charset="0"/>
              <a:cs typeface="Segoe UI Historic" panose="020B0502040204020203" pitchFamily="34" charset="0"/>
            </a:endParaRPr>
          </a:p>
        </p:txBody>
      </p:sp>
      <p:pic>
        <p:nvPicPr>
          <p:cNvPr id="4" name="Объект 3">
            <a:extLst>
              <a:ext uri="{FF2B5EF4-FFF2-40B4-BE49-F238E27FC236}">
                <a16:creationId xmlns:a16="http://schemas.microsoft.com/office/drawing/2014/main" id="{408B815B-A46E-3B9E-0651-FBCB5F04BB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432" y="2589087"/>
            <a:ext cx="4522829" cy="3392122"/>
          </a:xfrm>
          <a:prstGeom prst="rect">
            <a:avLst/>
          </a:prstGeom>
        </p:spPr>
      </p:pic>
      <p:sp>
        <p:nvSpPr>
          <p:cNvPr id="6" name="Заголовок 1">
            <a:extLst>
              <a:ext uri="{FF2B5EF4-FFF2-40B4-BE49-F238E27FC236}">
                <a16:creationId xmlns:a16="http://schemas.microsoft.com/office/drawing/2014/main" id="{9C4BD09C-07FB-F9E4-2DBC-518386EE4892}"/>
              </a:ext>
            </a:extLst>
          </p:cNvPr>
          <p:cNvSpPr txBox="1">
            <a:spLocks/>
          </p:cNvSpPr>
          <p:nvPr/>
        </p:nvSpPr>
        <p:spPr>
          <a:xfrm>
            <a:off x="6792686" y="1591248"/>
            <a:ext cx="38038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Segoe UI Historic" panose="020B0502040204020203" pitchFamily="34" charset="0"/>
                <a:ea typeface="Segoe UI Historic" panose="020B0502040204020203" pitchFamily="34" charset="0"/>
                <a:cs typeface="Segoe UI Historic" panose="020B0502040204020203" pitchFamily="34" charset="0"/>
              </a:rPr>
              <a:t>Filtered measurements</a:t>
            </a:r>
            <a:endParaRPr lang="ru-RU" sz="2800" dirty="0">
              <a:ea typeface="Segoe UI Historic" panose="020B0502040204020203" pitchFamily="34" charset="0"/>
              <a:cs typeface="Segoe UI Historic" panose="020B0502040204020203" pitchFamily="34" charset="0"/>
            </a:endParaRPr>
          </a:p>
        </p:txBody>
      </p:sp>
      <p:sp>
        <p:nvSpPr>
          <p:cNvPr id="7" name="Заголовок 1">
            <a:extLst>
              <a:ext uri="{FF2B5EF4-FFF2-40B4-BE49-F238E27FC236}">
                <a16:creationId xmlns:a16="http://schemas.microsoft.com/office/drawing/2014/main" id="{2D8A2469-5B71-42C2-9F88-07750644B1D1}"/>
              </a:ext>
            </a:extLst>
          </p:cNvPr>
          <p:cNvSpPr txBox="1">
            <a:spLocks/>
          </p:cNvSpPr>
          <p:nvPr/>
        </p:nvSpPr>
        <p:spPr>
          <a:xfrm>
            <a:off x="935855" y="0"/>
            <a:ext cx="10058400" cy="14507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UI Semibold" panose="020B0702040204020203" pitchFamily="34" charset="0"/>
                <a:cs typeface="Segoe UI Semibold" panose="020B0702040204020203" pitchFamily="34" charset="0"/>
              </a:rPr>
              <a:t>Obtained results</a:t>
            </a:r>
            <a:endParaRPr lang="ru-RU" dirty="0">
              <a:latin typeface="Segoe UI Semibold" panose="020B0702040204020203" pitchFamily="34" charset="0"/>
              <a:cs typeface="Segoe UI Semibold" panose="020B0702040204020203" pitchFamily="34" charset="0"/>
            </a:endParaRPr>
          </a:p>
        </p:txBody>
      </p:sp>
      <p:pic>
        <p:nvPicPr>
          <p:cNvPr id="11" name="Рисунок 10">
            <a:extLst>
              <a:ext uri="{FF2B5EF4-FFF2-40B4-BE49-F238E27FC236}">
                <a16:creationId xmlns:a16="http://schemas.microsoft.com/office/drawing/2014/main" id="{9A80BC0A-3142-3646-2352-E86AAD46DA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426" y="2589087"/>
            <a:ext cx="4522829" cy="3392122"/>
          </a:xfrm>
          <a:prstGeom prst="rect">
            <a:avLst/>
          </a:prstGeom>
        </p:spPr>
      </p:pic>
    </p:spTree>
    <p:extLst>
      <p:ext uri="{BB962C8B-B14F-4D97-AF65-F5344CB8AC3E}">
        <p14:creationId xmlns:p14="http://schemas.microsoft.com/office/powerpoint/2010/main" val="3558599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a:extLst>
              <a:ext uri="{FF2B5EF4-FFF2-40B4-BE49-F238E27FC236}">
                <a16:creationId xmlns:a16="http://schemas.microsoft.com/office/drawing/2014/main" id="{506F4519-7B66-5E39-4EFB-9AF745368594}"/>
              </a:ext>
            </a:extLst>
          </p:cNvPr>
          <p:cNvSpPr txBox="1">
            <a:spLocks/>
          </p:cNvSpPr>
          <p:nvPr/>
        </p:nvSpPr>
        <p:spPr>
          <a:xfrm>
            <a:off x="852260" y="1450757"/>
            <a:ext cx="45524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Segoe UI Historic" panose="020B0502040204020203" pitchFamily="34" charset="0"/>
                <a:ea typeface="Segoe UI Historic" panose="020B0502040204020203" pitchFamily="34" charset="0"/>
                <a:cs typeface="Segoe UI Historic" panose="020B0502040204020203" pitchFamily="34" charset="0"/>
              </a:rPr>
              <a:t>Smoothed measurements</a:t>
            </a:r>
            <a:endParaRPr lang="ru-RU" sz="2800" dirty="0">
              <a:ea typeface="Segoe UI Historic" panose="020B0502040204020203" pitchFamily="34" charset="0"/>
              <a:cs typeface="Segoe UI Historic" panose="020B0502040204020203" pitchFamily="34" charset="0"/>
            </a:endParaRPr>
          </a:p>
        </p:txBody>
      </p:sp>
      <p:pic>
        <p:nvPicPr>
          <p:cNvPr id="1034" name="Picture 10">
            <a:extLst>
              <a:ext uri="{FF2B5EF4-FFF2-40B4-BE49-F238E27FC236}">
                <a16:creationId xmlns:a16="http://schemas.microsoft.com/office/drawing/2014/main" id="{F8A8836D-28A6-E087-BABB-9B59608A75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0952" y="2738691"/>
            <a:ext cx="4863344" cy="3472428"/>
          </a:xfrm>
          <a:prstGeom prst="rect">
            <a:avLst/>
          </a:prstGeom>
          <a:noFill/>
          <a:extLst>
            <a:ext uri="{909E8E84-426E-40DD-AFC4-6F175D3DCCD1}">
              <a14:hiddenFill xmlns:a14="http://schemas.microsoft.com/office/drawing/2010/main">
                <a:solidFill>
                  <a:srgbClr val="FFFFFF"/>
                </a:solidFill>
              </a14:hiddenFill>
            </a:ext>
          </a:extLst>
        </p:spPr>
      </p:pic>
      <p:sp>
        <p:nvSpPr>
          <p:cNvPr id="8" name="Заголовок 1">
            <a:extLst>
              <a:ext uri="{FF2B5EF4-FFF2-40B4-BE49-F238E27FC236}">
                <a16:creationId xmlns:a16="http://schemas.microsoft.com/office/drawing/2014/main" id="{274A6D1F-F5F9-EB79-931E-A1F0B48CCD8F}"/>
              </a:ext>
            </a:extLst>
          </p:cNvPr>
          <p:cNvSpPr txBox="1">
            <a:spLocks/>
          </p:cNvSpPr>
          <p:nvPr/>
        </p:nvSpPr>
        <p:spPr>
          <a:xfrm>
            <a:off x="935855" y="0"/>
            <a:ext cx="10058400" cy="14507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UI Semibold" panose="020B0702040204020203" pitchFamily="34" charset="0"/>
                <a:cs typeface="Segoe UI Semibold" panose="020B0702040204020203" pitchFamily="34" charset="0"/>
              </a:rPr>
              <a:t>Obtained results</a:t>
            </a:r>
            <a:endParaRPr lang="ru-RU" dirty="0">
              <a:latin typeface="Segoe UI Semibold" panose="020B0702040204020203"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B1289EDA-C68A-92E8-DCAD-46263BC9A39B}"/>
              </a:ext>
            </a:extLst>
          </p:cNvPr>
          <p:cNvSpPr txBox="1"/>
          <p:nvPr/>
        </p:nvSpPr>
        <p:spPr>
          <a:xfrm>
            <a:off x="6049736" y="4163786"/>
            <a:ext cx="184731" cy="369332"/>
          </a:xfrm>
          <a:prstGeom prst="rect">
            <a:avLst/>
          </a:prstGeom>
          <a:noFill/>
        </p:spPr>
        <p:txBody>
          <a:bodyPr wrap="none" rtlCol="0">
            <a:spAutoFit/>
          </a:bodyPr>
          <a:lstStyle/>
          <a:p>
            <a:endParaRPr lang="ru-RU" dirty="0"/>
          </a:p>
        </p:txBody>
      </p:sp>
      <p:pic>
        <p:nvPicPr>
          <p:cNvPr id="1044" name="Picture 20">
            <a:extLst>
              <a:ext uri="{FF2B5EF4-FFF2-40B4-BE49-F238E27FC236}">
                <a16:creationId xmlns:a16="http://schemas.microsoft.com/office/drawing/2014/main" id="{B26B8466-C86C-E677-F283-43D360B47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553" y="2776320"/>
            <a:ext cx="3500211" cy="3385026"/>
          </a:xfrm>
          <a:prstGeom prst="rect">
            <a:avLst/>
          </a:prstGeom>
          <a:noFill/>
          <a:extLst>
            <a:ext uri="{909E8E84-426E-40DD-AFC4-6F175D3DCCD1}">
              <a14:hiddenFill xmlns:a14="http://schemas.microsoft.com/office/drawing/2010/main">
                <a:solidFill>
                  <a:srgbClr val="FFFFFF"/>
                </a:solidFill>
              </a14:hiddenFill>
            </a:ext>
          </a:extLst>
        </p:spPr>
      </p:pic>
      <p:sp>
        <p:nvSpPr>
          <p:cNvPr id="10" name="Заголовок 1">
            <a:extLst>
              <a:ext uri="{FF2B5EF4-FFF2-40B4-BE49-F238E27FC236}">
                <a16:creationId xmlns:a16="http://schemas.microsoft.com/office/drawing/2014/main" id="{49E8D78A-59C2-8B62-AC19-83B7306280C2}"/>
              </a:ext>
            </a:extLst>
          </p:cNvPr>
          <p:cNvSpPr txBox="1">
            <a:spLocks/>
          </p:cNvSpPr>
          <p:nvPr/>
        </p:nvSpPr>
        <p:spPr>
          <a:xfrm>
            <a:off x="6647217" y="1311964"/>
            <a:ext cx="51093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Segoe UI Historic" panose="020B0502040204020203" pitchFamily="34" charset="0"/>
                <a:ea typeface="Segoe UI Historic" panose="020B0502040204020203" pitchFamily="34" charset="0"/>
                <a:cs typeface="Segoe UI Historic" panose="020B0502040204020203" pitchFamily="34" charset="0"/>
              </a:rPr>
              <a:t>Comparison of smoothed trajectories and measurements</a:t>
            </a:r>
            <a:endParaRPr lang="ru-RU" sz="2800" dirty="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77505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9D638EE-3630-BA48-654A-7FB3E60622B4}"/>
              </a:ext>
            </a:extLst>
          </p:cNvPr>
          <p:cNvSpPr>
            <a:spLocks noGrp="1"/>
          </p:cNvSpPr>
          <p:nvPr>
            <p:ph idx="1"/>
          </p:nvPr>
        </p:nvSpPr>
        <p:spPr/>
        <p:txBody>
          <a:bodyPr/>
          <a:lstStyle/>
          <a:p>
            <a:pPr marL="0" indent="0">
              <a:buNone/>
            </a:pPr>
            <a:r>
              <a:rPr lang="en" dirty="0">
                <a:latin typeface="Segoe UI Historic" panose="020B0502040204020203" pitchFamily="34" charset="0"/>
                <a:ea typeface="Segoe UI Historic" panose="020B0502040204020203" pitchFamily="34" charset="0"/>
                <a:cs typeface="Segoe UI Historic" panose="020B0502040204020203" pitchFamily="34" charset="0"/>
              </a:rPr>
              <a:t>Kalman filter serves as a good tool for obtaining trajectories from noisy results but needs tuning by backward smoothing</a:t>
            </a:r>
            <a:r>
              <a:rPr lang="en-US" dirty="0">
                <a:latin typeface="Segoe UI Historic" panose="020B0502040204020203" pitchFamily="34" charset="0"/>
                <a:ea typeface="Segoe UI Historic" panose="020B0502040204020203" pitchFamily="34" charset="0"/>
                <a:cs typeface="Segoe UI Historic" panose="020B0502040204020203" pitchFamily="34" charset="0"/>
              </a:rPr>
              <a:t>. By using Extended Kalman algorithm data with different input and output coordinate systems can be processed. Information about characteristics of measurement sensors (variances of noises) and approximate values of motion model help to obtain real trajectory in Cartesian coordinates using measurements with noises in polar system.</a:t>
            </a:r>
            <a:endParaRPr lang="ru-RU" dirty="0">
              <a:ea typeface="Segoe UI Historic" panose="020B0502040204020203" pitchFamily="34" charset="0"/>
              <a:cs typeface="Segoe UI Historic" panose="020B0502040204020203" pitchFamily="34" charset="0"/>
            </a:endParaRPr>
          </a:p>
        </p:txBody>
      </p:sp>
      <p:sp>
        <p:nvSpPr>
          <p:cNvPr id="4" name="Заголовок 1">
            <a:extLst>
              <a:ext uri="{FF2B5EF4-FFF2-40B4-BE49-F238E27FC236}">
                <a16:creationId xmlns:a16="http://schemas.microsoft.com/office/drawing/2014/main" id="{6812642B-F882-3C69-3B29-BB32F95BCFBD}"/>
              </a:ext>
            </a:extLst>
          </p:cNvPr>
          <p:cNvSpPr txBox="1">
            <a:spLocks/>
          </p:cNvSpPr>
          <p:nvPr/>
        </p:nvSpPr>
        <p:spPr>
          <a:xfrm>
            <a:off x="838200" y="97971"/>
            <a:ext cx="10058400" cy="14507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Segoe UI Semibold" panose="020B0702040204020203" pitchFamily="34" charset="0"/>
                <a:cs typeface="Segoe UI Semibold" panose="020B0702040204020203" pitchFamily="34" charset="0"/>
              </a:rPr>
              <a:t>Conclusion</a:t>
            </a:r>
            <a:endParaRPr lang="ru-RU"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334519216"/>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{2CE2AF30-7BFD-BB42-A893-4E7AB22F0A53}tf10001061</Template>
  <TotalTime>617</TotalTime>
  <Words>428</Words>
  <Application>Microsoft Macintosh PowerPoint</Application>
  <PresentationFormat>Широкоэкранный</PresentationFormat>
  <Paragraphs>52</Paragraphs>
  <Slides>10</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10</vt:i4>
      </vt:variant>
    </vt:vector>
  </HeadingPairs>
  <TitlesOfParts>
    <vt:vector size="18" baseType="lpstr">
      <vt:lpstr>Arial</vt:lpstr>
      <vt:lpstr>Calibri</vt:lpstr>
      <vt:lpstr>Calibri Light</vt:lpstr>
      <vt:lpstr>Cambria Math</vt:lpstr>
      <vt:lpstr>Segoe UI</vt:lpstr>
      <vt:lpstr>Segoe UI Historic</vt:lpstr>
      <vt:lpstr>Segoe UI Semibold</vt:lpstr>
      <vt:lpstr>Тема Office</vt:lpstr>
      <vt:lpstr>Project 17</vt:lpstr>
      <vt:lpstr>Task</vt:lpstr>
      <vt:lpstr>Relevance</vt:lpstr>
      <vt:lpstr>Презентация PowerPoint</vt:lpstr>
      <vt:lpstr>Презентация PowerPoint</vt:lpstr>
      <vt:lpstr>Презентация PowerPoint</vt:lpstr>
      <vt:lpstr>Initial measurements</vt:lpstr>
      <vt:lpstr>Презентация PowerPoint</vt:lpstr>
      <vt:lpstr>Презентация PowerPoint</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18  Estimation of a site where motion of a moving vehicle started using radar data. Extended Kalman filter.</dc:title>
  <dc:creator>werngek@gmail.com</dc:creator>
  <cp:lastModifiedBy>Microsoft Office User</cp:lastModifiedBy>
  <cp:revision>27</cp:revision>
  <dcterms:created xsi:type="dcterms:W3CDTF">2022-10-20T15:14:23Z</dcterms:created>
  <dcterms:modified xsi:type="dcterms:W3CDTF">2022-10-21T12:52:04Z</dcterms:modified>
</cp:coreProperties>
</file>